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pptx" ContentType="application/vnd.openxmlformats-officedocument.presentationml.presentation"/>
  <Default Extension="tiff" ContentType="image/tiff"/>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75" r:id="rId2"/>
    <p:sldId id="332" r:id="rId3"/>
    <p:sldId id="510" r:id="rId4"/>
    <p:sldId id="511" r:id="rId5"/>
    <p:sldId id="512" r:id="rId6"/>
    <p:sldId id="513" r:id="rId7"/>
    <p:sldId id="514" r:id="rId8"/>
    <p:sldId id="515" r:id="rId9"/>
    <p:sldId id="516" r:id="rId10"/>
    <p:sldId id="517" r:id="rId11"/>
    <p:sldId id="518" r:id="rId12"/>
    <p:sldId id="519" r:id="rId13"/>
    <p:sldId id="520" r:id="rId14"/>
    <p:sldId id="521" r:id="rId15"/>
    <p:sldId id="522" r:id="rId16"/>
    <p:sldId id="523" r:id="rId17"/>
    <p:sldId id="524" r:id="rId18"/>
    <p:sldId id="525" r:id="rId19"/>
    <p:sldId id="527" r:id="rId20"/>
    <p:sldId id="528" r:id="rId21"/>
    <p:sldId id="529" r:id="rId22"/>
    <p:sldId id="530" r:id="rId23"/>
    <p:sldId id="536" r:id="rId24"/>
    <p:sldId id="532" r:id="rId25"/>
    <p:sldId id="537" r:id="rId26"/>
    <p:sldId id="538" r:id="rId27"/>
    <p:sldId id="539" r:id="rId28"/>
    <p:sldId id="540" r:id="rId29"/>
    <p:sldId id="541" r:id="rId30"/>
    <p:sldId id="54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BF5955"/>
    <a:srgbClr val="A800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78" d="100"/>
          <a:sy n="78" d="100"/>
        </p:scale>
        <p:origin x="-940" y="-80"/>
      </p:cViewPr>
      <p:guideLst>
        <p:guide orient="horz" pos="3337"/>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grpSp>
      <p:sp>
        <p:nvSpPr>
          <p:cNvPr id="65548"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smtClean="0"/>
              <a:t>单击此处编辑母版标题样式</a:t>
            </a:r>
          </a:p>
        </p:txBody>
      </p:sp>
      <p:sp>
        <p:nvSpPr>
          <p:cNvPr id="6554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lgn="l">
              <a:defRPr sz="1400">
                <a:solidFill>
                  <a:schemeClr val="bg2"/>
                </a:solidFill>
              </a:defRPr>
            </a:lvl1pPr>
          </a:lstStyle>
          <a:p>
            <a:pPr>
              <a:defRPr/>
            </a:pPr>
            <a:r>
              <a:rPr lang="zh-CN" altLang="en-US"/>
              <a:t>October 2012</a:t>
            </a:r>
            <a:endParaRPr lang="en-US" altLang="zh-CN"/>
          </a:p>
        </p:txBody>
      </p:sp>
      <p:sp>
        <p:nvSpPr>
          <p:cNvPr id="15" name="Rectangle 15"/>
          <p:cNvSpPr>
            <a:spLocks noGrp="1" noChangeArrowheads="1"/>
          </p:cNvSpPr>
          <p:nvPr>
            <p:ph type="ftr" sz="quarter" idx="11"/>
          </p:nvPr>
        </p:nvSpPr>
        <p:spPr>
          <a:xfrm>
            <a:off x="4572000" y="6248400"/>
            <a:ext cx="3860800" cy="457200"/>
          </a:xfrm>
        </p:spPr>
        <p:txBody>
          <a:bodyPr/>
          <a:lstStyle>
            <a:lvl1pPr>
              <a:defRPr sz="1400">
                <a:solidFill>
                  <a:schemeClr val="bg2"/>
                </a:solidFill>
              </a:defRPr>
            </a:lvl1pPr>
          </a:lstStyle>
          <a:p>
            <a:pPr>
              <a:defRPr/>
            </a:pPr>
            <a:r>
              <a:rPr lang="zh-CN" altLang="en-US"/>
              <a:t>Operating System Concepts-Chapter 6 CPU Scheduling  -</a:t>
            </a:r>
            <a:endParaRPr lang="en-US" altLang="zh-CN"/>
          </a:p>
        </p:txBody>
      </p:sp>
      <p:sp>
        <p:nvSpPr>
          <p:cNvPr id="16" name="Rectangle 16"/>
          <p:cNvSpPr>
            <a:spLocks noGrp="1" noChangeArrowheads="1"/>
          </p:cNvSpPr>
          <p:nvPr>
            <p:ph type="sldNum" sz="quarter" idx="12"/>
          </p:nvPr>
        </p:nvSpPr>
        <p:spPr>
          <a:xfrm>
            <a:off x="9144000" y="6248400"/>
            <a:ext cx="2540000" cy="457200"/>
          </a:xfrm>
        </p:spPr>
        <p:txBody>
          <a:bodyPr/>
          <a:lstStyle>
            <a:lvl1pPr algn="r">
              <a:defRPr sz="1400">
                <a:solidFill>
                  <a:schemeClr val="bg2"/>
                </a:solidFill>
              </a:defRPr>
            </a:lvl1pPr>
          </a:lstStyle>
          <a:p>
            <a:pPr>
              <a:defRPr/>
            </a:pPr>
            <a:fld id="{C59E7B34-F69F-4D10-B5BB-F2421422E39D}" type="slidenum">
              <a:rPr lang="zh-CN" altLang="en-US"/>
              <a:pPr>
                <a:defRPr/>
              </a:pPr>
              <a:t>‹#›</a:t>
            </a:fld>
            <a:endParaRPr lang="en-US" altLang="zh-CN"/>
          </a:p>
        </p:txBody>
      </p:sp>
    </p:spTree>
    <p:extLst>
      <p:ext uri="{BB962C8B-B14F-4D97-AF65-F5344CB8AC3E}">
        <p14:creationId xmlns:p14="http://schemas.microsoft.com/office/powerpoint/2010/main" val="4177136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zh-CN" altLang="en-US"/>
              <a:t>October 2012</a:t>
            </a: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Operating System Concepts-Chapter 6 CPU Scheduling  -</a:t>
            </a: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032ED23-8BE2-4E4F-96E8-C4D15A73F5FE}" type="slidenum">
              <a:rPr lang="zh-CN" altLang="en-US"/>
              <a:pPr>
                <a:defRPr/>
              </a:pPr>
              <a:t>‹#›</a:t>
            </a:fld>
            <a:endParaRPr lang="en-US" altLang="zh-CN"/>
          </a:p>
        </p:txBody>
      </p:sp>
    </p:spTree>
    <p:extLst>
      <p:ext uri="{BB962C8B-B14F-4D97-AF65-F5344CB8AC3E}">
        <p14:creationId xmlns:p14="http://schemas.microsoft.com/office/powerpoint/2010/main" val="30505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2020-10-8</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2020-10-8</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 id="214748367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Microsoft_Word_97_-_2003_Document1.doc"/><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Word_97_-_2003_Document3.doc"/><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6.w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PowerPoint_Presentation2.pptx"/><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PowerPoint_Presentation1.ppt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5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0" y="1360328"/>
            <a:ext cx="10864850" cy="145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26" y="3722419"/>
            <a:ext cx="11049000" cy="142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23270" y="325675"/>
            <a:ext cx="11535054" cy="907941"/>
          </a:xfrm>
          <a:prstGeom prst="rect">
            <a:avLst/>
          </a:prstGeom>
          <a:noFill/>
        </p:spPr>
        <p:txBody>
          <a:bodyPr wrap="square" rtlCol="0">
            <a:sp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b="1" dirty="0" smtClean="0">
                <a:latin typeface="微软雅黑" panose="020B0503020204020204" pitchFamily="34" charset="-122"/>
                <a:ea typeface="微软雅黑" panose="020B0503020204020204" pitchFamily="34" charset="-122"/>
              </a:rPr>
              <a:t>Priority-based preemptive</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a:latin typeface="微软雅黑" panose="020B0503020204020204" pitchFamily="34" charset="-122"/>
                <a:ea typeface="微软雅黑" panose="020B0503020204020204" pitchFamily="34" charset="-122"/>
              </a:rPr>
              <a:t>a</a:t>
            </a:r>
            <a:r>
              <a:rPr lang="en-US" altLang="zh-CN" sz="2400" dirty="0" smtClean="0">
                <a:latin typeface="微软雅黑" panose="020B0503020204020204" pitchFamily="34" charset="-122"/>
                <a:ea typeface="微软雅黑" panose="020B0503020204020204" pitchFamily="34" charset="-122"/>
              </a:rPr>
              <a:t>ll processes are treated with in time</a:t>
            </a:r>
            <a:endParaRPr lang="zh-CN" altLang="en-US" dirty="0"/>
          </a:p>
        </p:txBody>
      </p:sp>
      <p:sp>
        <p:nvSpPr>
          <p:cNvPr id="14" name="TextBox 13"/>
          <p:cNvSpPr txBox="1"/>
          <p:nvPr/>
        </p:nvSpPr>
        <p:spPr>
          <a:xfrm>
            <a:off x="328473" y="2814478"/>
            <a:ext cx="11535054" cy="907941"/>
          </a:xfrm>
          <a:prstGeom prst="rect">
            <a:avLst/>
          </a:prstGeom>
          <a:noFill/>
        </p:spPr>
        <p:txBody>
          <a:bodyPr wrap="square" rtlCol="0">
            <a:sp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b="1" dirty="0" smtClean="0">
                <a:latin typeface="微软雅黑" panose="020B0503020204020204" pitchFamily="34" charset="-122"/>
                <a:ea typeface="微软雅黑" panose="020B0503020204020204" pitchFamily="34" charset="-122"/>
              </a:rPr>
              <a:t>FCFS</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a:t>e</a:t>
            </a:r>
            <a:r>
              <a:rPr lang="en-US" altLang="zh-CN" sz="2400" dirty="0" smtClean="0"/>
              <a:t>1, e3</a:t>
            </a:r>
            <a:r>
              <a:rPr lang="en-US" altLang="zh-CN" sz="2400" dirty="0"/>
              <a:t> </a:t>
            </a:r>
            <a:r>
              <a:rPr lang="en-US" altLang="zh-CN" sz="2400" dirty="0" smtClean="0">
                <a:latin typeface="微软雅黑" panose="020B0503020204020204" pitchFamily="34" charset="-122"/>
                <a:ea typeface="微软雅黑" panose="020B0503020204020204" pitchFamily="34" charset="-122"/>
              </a:rPr>
              <a:t>are treated with in time</a:t>
            </a:r>
            <a:endParaRPr lang="zh-CN" altLang="en-US" dirty="0"/>
          </a:p>
        </p:txBody>
      </p:sp>
      <p:sp>
        <p:nvSpPr>
          <p:cNvPr id="15" name="TextBox 14"/>
          <p:cNvSpPr txBox="1"/>
          <p:nvPr/>
        </p:nvSpPr>
        <p:spPr>
          <a:xfrm>
            <a:off x="323270" y="5589240"/>
            <a:ext cx="5772730" cy="1015663"/>
          </a:xfrm>
          <a:prstGeom prst="rect">
            <a:avLst/>
          </a:prstGeom>
          <a:solidFill>
            <a:schemeClr val="bg1">
              <a:lumMod val="95000"/>
            </a:schemeClr>
          </a:solidFill>
        </p:spPr>
        <p:txBody>
          <a:bodyPr wrap="square" rtlCol="0">
            <a:spAutoFit/>
          </a:bodyPr>
          <a:lstStyle/>
          <a:p>
            <a:pPr algn="l">
              <a:lnSpc>
                <a:spcPct val="125000"/>
              </a:lnSpc>
            </a:pPr>
            <a:r>
              <a:rPr lang="en-US" altLang="zh-CN" sz="2400" dirty="0" smtClean="0">
                <a:latin typeface="微软雅黑" panose="020B0503020204020204" pitchFamily="34" charset="-122"/>
                <a:ea typeface="微软雅黑" panose="020B0503020204020204" pitchFamily="34" charset="-122"/>
              </a:rPr>
              <a:t>deadline</a:t>
            </a:r>
            <a:r>
              <a:rPr lang="zh-CN" altLang="zh-CN" sz="2400" dirty="0">
                <a:latin typeface="微软雅黑" panose="020B0503020204020204" pitchFamily="34" charset="-122"/>
                <a:ea typeface="微软雅黑" panose="020B0503020204020204" pitchFamily="34" charset="-122"/>
              </a:rPr>
              <a:t>到达时，如果</a:t>
            </a:r>
            <a:r>
              <a:rPr lang="zh-CN" altLang="zh-CN" sz="2400" dirty="0" smtClean="0">
                <a:latin typeface="微软雅黑" panose="020B0503020204020204" pitchFamily="34" charset="-122"/>
                <a:ea typeface="微软雅黑" panose="020B0503020204020204" pitchFamily="34" charset="-122"/>
              </a:rPr>
              <a:t>进程没有</a:t>
            </a:r>
            <a:r>
              <a:rPr lang="zh-CN" altLang="zh-CN" sz="2400" dirty="0">
                <a:latin typeface="微软雅黑" panose="020B0503020204020204" pitchFamily="34" charset="-122"/>
                <a:ea typeface="微软雅黑" panose="020B0503020204020204" pitchFamily="34" charset="-122"/>
              </a:rPr>
              <a:t>结束，应继续执行，不会被强行</a:t>
            </a:r>
            <a:r>
              <a:rPr lang="zh-CN" altLang="zh-CN" sz="2400" dirty="0" smtClean="0">
                <a:latin typeface="微软雅黑" panose="020B0503020204020204" pitchFamily="34" charset="-122"/>
                <a:ea typeface="微软雅黑" panose="020B0503020204020204" pitchFamily="34" charset="-122"/>
              </a:rPr>
              <a:t>终止</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497197711"/>
              </p:ext>
            </p:extLst>
          </p:nvPr>
        </p:nvGraphicFramePr>
        <p:xfrm>
          <a:off x="9014861" y="5192295"/>
          <a:ext cx="2665413" cy="1354138"/>
        </p:xfrm>
        <a:graphic>
          <a:graphicData uri="http://schemas.openxmlformats.org/presentationml/2006/ole">
            <mc:AlternateContent xmlns:mc="http://schemas.openxmlformats.org/markup-compatibility/2006">
              <mc:Choice xmlns:v="urn:schemas-microsoft-com:vml" Requires="v">
                <p:oleObj spid="_x0000_s16401" name="Document" showAsIcon="1" r:id="rId5" imgW="914400" imgH="787320" progId="Word.Document.8">
                  <p:embed/>
                </p:oleObj>
              </mc:Choice>
              <mc:Fallback>
                <p:oleObj name="Document" showAsIcon="1" r:id="rId5" imgW="914400" imgH="7873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4861" y="5192295"/>
                        <a:ext cx="26654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4594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5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Job scheduling + process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scheduling</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05</a:t>
            </a:r>
            <a:endParaRPr lang="zh-CN" altLang="en-US" dirty="0"/>
          </a:p>
        </p:txBody>
      </p:sp>
      <p:sp>
        <p:nvSpPr>
          <p:cNvPr id="7" name="Rectangle 3"/>
          <p:cNvSpPr>
            <a:spLocks noGrp="1" noChangeArrowheads="1"/>
          </p:cNvSpPr>
          <p:nvPr>
            <p:ph idx="1"/>
          </p:nvPr>
        </p:nvSpPr>
        <p:spPr>
          <a:xfrm>
            <a:off x="319544" y="1053194"/>
            <a:ext cx="11567656" cy="5608863"/>
          </a:xfrm>
        </p:spPr>
        <p:txBody>
          <a:bodyPr>
            <a:normAutofit fontScale="92500" lnSpcReduction="10000"/>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Job scheduling + process scheduling /</a:t>
            </a:r>
            <a:r>
              <a:rPr lang="zh-CN" altLang="en-US" sz="2600" dirty="0">
                <a:latin typeface="微软雅黑" panose="020B0503020204020204" pitchFamily="34" charset="-122"/>
                <a:ea typeface="微软雅黑" panose="020B0503020204020204" pitchFamily="34" charset="-122"/>
              </a:rPr>
              <a:t>长期调度 </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短期</a:t>
            </a:r>
            <a:r>
              <a:rPr lang="zh-CN" altLang="en-US" sz="2600" dirty="0" smtClean="0">
                <a:latin typeface="微软雅黑" panose="020B0503020204020204" pitchFamily="34" charset="-122"/>
                <a:ea typeface="微软雅黑" panose="020B0503020204020204" pitchFamily="34" charset="-122"/>
              </a:rPr>
              <a:t>调度</a:t>
            </a:r>
            <a:endParaRPr lang="en-US" altLang="zh-CN" sz="2600" dirty="0" smtClean="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600" dirty="0" smtClean="0">
                <a:latin typeface="微软雅黑" panose="020B0503020204020204" pitchFamily="34" charset="-122"/>
                <a:ea typeface="微软雅黑" panose="020B0503020204020204" pitchFamily="34" charset="-122"/>
              </a:rPr>
              <a:t>In </a:t>
            </a:r>
            <a:r>
              <a:rPr lang="en-US" altLang="zh-CN" sz="2600" dirty="0">
                <a:latin typeface="微软雅黑" panose="020B0503020204020204" pitchFamily="34" charset="-122"/>
                <a:ea typeface="微软雅黑" panose="020B0503020204020204" pitchFamily="34" charset="-122"/>
              </a:rPr>
              <a:t>a computer system, the users submit to the system their computational tasks as jobs, and all these jobs are then stored as the standby jobs on the </a:t>
            </a:r>
            <a:r>
              <a:rPr lang="en-US" altLang="zh-CN" sz="2600" dirty="0" smtClean="0">
                <a:latin typeface="微软雅黑" panose="020B0503020204020204" pitchFamily="34" charset="-122"/>
                <a:ea typeface="微软雅黑" panose="020B0503020204020204" pitchFamily="34" charset="-122"/>
              </a:rPr>
              <a:t>disk</a:t>
            </a: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600" dirty="0" smtClean="0">
                <a:latin typeface="微软雅黑" panose="020B0503020204020204" pitchFamily="34" charset="-122"/>
                <a:ea typeface="微软雅黑" panose="020B0503020204020204" pitchFamily="34" charset="-122"/>
              </a:rPr>
              <a:t>The </a:t>
            </a:r>
            <a:r>
              <a:rPr lang="en-US" altLang="zh-CN" sz="2600" dirty="0">
                <a:latin typeface="微软雅黑" panose="020B0503020204020204" pitchFamily="34" charset="-122"/>
                <a:ea typeface="微软雅黑" panose="020B0503020204020204" pitchFamily="34" charset="-122"/>
              </a:rPr>
              <a:t>job scheduler (also known as </a:t>
            </a:r>
            <a:r>
              <a:rPr lang="en-US" altLang="zh-CN" sz="2600" dirty="0">
                <a:solidFill>
                  <a:srgbClr val="FF0000"/>
                </a:solidFill>
                <a:latin typeface="微软雅黑" panose="020B0503020204020204" pitchFamily="34" charset="-122"/>
                <a:ea typeface="微软雅黑" panose="020B0503020204020204" pitchFamily="34" charset="-122"/>
              </a:rPr>
              <a:t>long-term scheduler</a:t>
            </a:r>
            <a:r>
              <a:rPr lang="en-US" altLang="zh-CN" sz="2600" dirty="0">
                <a:latin typeface="微软雅黑" panose="020B0503020204020204" pitchFamily="34" charset="-122"/>
                <a:ea typeface="微软雅黑" panose="020B0503020204020204" pitchFamily="34" charset="-122"/>
              </a:rPr>
              <a:t>) selects the standby jobs on the disk, creates new processes in memory for them, and then starts executing these processes. Each job’s ID is the same as that of the process created for it, for example, J</a:t>
            </a:r>
            <a:r>
              <a:rPr lang="en-US" altLang="zh-CN" sz="2600" baseline="-25000" dirty="0">
                <a:latin typeface="微软雅黑" panose="020B0503020204020204" pitchFamily="34" charset="-122"/>
                <a:ea typeface="微软雅黑" panose="020B0503020204020204" pitchFamily="34" charset="-122"/>
              </a:rPr>
              <a:t>i</a:t>
            </a:r>
            <a:r>
              <a:rPr lang="en-US" altLang="zh-CN" sz="2600" dirty="0">
                <a:latin typeface="微软雅黑" panose="020B0503020204020204" pitchFamily="34" charset="-122"/>
                <a:ea typeface="微软雅黑" panose="020B0503020204020204" pitchFamily="34" charset="-122"/>
              </a:rPr>
              <a:t> and </a:t>
            </a:r>
            <a:r>
              <a:rPr lang="en-US" altLang="zh-CN" sz="2600" dirty="0" smtClean="0">
                <a:latin typeface="微软雅黑" panose="020B0503020204020204" pitchFamily="34" charset="-122"/>
                <a:ea typeface="微软雅黑" panose="020B0503020204020204" pitchFamily="34" charset="-122"/>
              </a:rPr>
              <a:t>P</a:t>
            </a:r>
            <a:r>
              <a:rPr lang="en-US" altLang="zh-CN" sz="2600" baseline="-25000" dirty="0" smtClean="0">
                <a:latin typeface="微软雅黑" panose="020B0503020204020204" pitchFamily="34" charset="-122"/>
                <a:ea typeface="微软雅黑" panose="020B0503020204020204" pitchFamily="34" charset="-122"/>
              </a:rPr>
              <a:t>i</a:t>
            </a:r>
            <a:endParaRPr lang="en-US" altLang="zh-CN" sz="2600" dirty="0" smtClean="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600" dirty="0" smtClean="0">
                <a:latin typeface="微软雅黑" panose="020B0503020204020204" pitchFamily="34" charset="-122"/>
                <a:ea typeface="微软雅黑" panose="020B0503020204020204" pitchFamily="34" charset="-122"/>
              </a:rPr>
              <a:t>When </a:t>
            </a:r>
            <a:r>
              <a:rPr lang="en-US" altLang="zh-CN" sz="2600" dirty="0">
                <a:latin typeface="微软雅黑" panose="020B0503020204020204" pitchFamily="34" charset="-122"/>
                <a:ea typeface="微软雅黑" panose="020B0503020204020204" pitchFamily="34" charset="-122"/>
              </a:rPr>
              <a:t>the number of concurrent processes in memory is lower than </a:t>
            </a:r>
            <a:r>
              <a:rPr lang="en-US" altLang="zh-CN" sz="2600" dirty="0">
                <a:solidFill>
                  <a:srgbClr val="FF0000"/>
                </a:solidFill>
                <a:latin typeface="微软雅黑" panose="020B0503020204020204" pitchFamily="34" charset="-122"/>
                <a:ea typeface="微软雅黑" panose="020B0503020204020204" pitchFamily="34" charset="-122"/>
              </a:rPr>
              <a:t>three</a:t>
            </a:r>
            <a:r>
              <a:rPr lang="en-US" altLang="zh-CN" sz="2600" dirty="0">
                <a:latin typeface="微软雅黑" panose="020B0503020204020204" pitchFamily="34" charset="-122"/>
                <a:ea typeface="微软雅黑" panose="020B0503020204020204" pitchFamily="34" charset="-122"/>
              </a:rPr>
              <a:t>, the job scheduler takes the FCFS algorithm to select a standby job on the disk to create a new process. </a:t>
            </a:r>
            <a:r>
              <a:rPr lang="en-US" altLang="zh-CN" sz="2600" u="sng" dirty="0">
                <a:latin typeface="微软雅黑" panose="020B0503020204020204" pitchFamily="34" charset="-122"/>
                <a:ea typeface="微软雅黑" panose="020B0503020204020204" pitchFamily="34" charset="-122"/>
              </a:rPr>
              <a:t>Otherwise, the processes should wait </a:t>
            </a:r>
            <a:r>
              <a:rPr lang="en-US" altLang="zh-CN" sz="2600" u="sng" dirty="0">
                <a:latin typeface="微软雅黑" panose="020B0503020204020204" pitchFamily="34" charset="-122"/>
                <a:ea typeface="微软雅黑" panose="020B0503020204020204" pitchFamily="34" charset="-122"/>
              </a:rPr>
              <a:t>on</a:t>
            </a:r>
            <a:r>
              <a:rPr lang="en-US" altLang="zh-CN" sz="2600" u="sng" dirty="0" smtClean="0">
                <a:latin typeface="微软雅黑" panose="020B0503020204020204" pitchFamily="34" charset="-122"/>
                <a:ea typeface="微软雅黑" panose="020B0503020204020204" pitchFamily="34" charset="-122"/>
              </a:rPr>
              <a:t> </a:t>
            </a:r>
            <a:r>
              <a:rPr lang="en-US" altLang="zh-CN" sz="2600" u="sng" dirty="0">
                <a:latin typeface="微软雅黑" panose="020B0503020204020204" pitchFamily="34" charset="-122"/>
                <a:ea typeface="微软雅黑" panose="020B0503020204020204" pitchFamily="34" charset="-122"/>
              </a:rPr>
              <a:t>the </a:t>
            </a:r>
            <a:r>
              <a:rPr lang="en-US" altLang="zh-CN" sz="2600" u="sng" dirty="0" smtClean="0">
                <a:latin typeface="微软雅黑" panose="020B0503020204020204" pitchFamily="34" charset="-122"/>
                <a:ea typeface="微软雅黑" panose="020B0503020204020204" pitchFamily="34" charset="-122"/>
              </a:rPr>
              <a:t>disk.</a:t>
            </a:r>
            <a:endParaRPr lang="en-US" altLang="zh-CN" sz="2600" dirty="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600" dirty="0" smtClean="0">
                <a:latin typeface="微软雅黑" panose="020B0503020204020204" pitchFamily="34" charset="-122"/>
                <a:ea typeface="微软雅黑" panose="020B0503020204020204" pitchFamily="34" charset="-122"/>
              </a:rPr>
              <a:t>For </a:t>
            </a:r>
            <a:r>
              <a:rPr lang="en-US" altLang="zh-CN" sz="2600" dirty="0">
                <a:latin typeface="微软雅黑" panose="020B0503020204020204" pitchFamily="34" charset="-122"/>
                <a:ea typeface="微软雅黑" panose="020B0503020204020204" pitchFamily="34" charset="-122"/>
              </a:rPr>
              <a:t>the processes in memory, the process scheduler (also known as </a:t>
            </a:r>
            <a:r>
              <a:rPr lang="en-US" altLang="zh-CN" sz="2600" dirty="0">
                <a:solidFill>
                  <a:srgbClr val="FF0000"/>
                </a:solidFill>
                <a:latin typeface="微软雅黑" panose="020B0503020204020204" pitchFamily="34" charset="-122"/>
                <a:ea typeface="微软雅黑" panose="020B0503020204020204" pitchFamily="34" charset="-122"/>
              </a:rPr>
              <a:t>short-term scheduler</a:t>
            </a:r>
            <a:r>
              <a:rPr lang="en-US" altLang="zh-CN" sz="2600" dirty="0">
                <a:latin typeface="微软雅黑" panose="020B0503020204020204" pitchFamily="34" charset="-122"/>
                <a:ea typeface="微软雅黑" panose="020B0503020204020204" pitchFamily="34" charset="-122"/>
              </a:rPr>
              <a:t>) takes the non-preemptive priority-based algorithm to select a process and allocates the CPU to </a:t>
            </a:r>
            <a:r>
              <a:rPr lang="en-US" altLang="zh-CN" sz="2600" dirty="0" smtClean="0">
                <a:latin typeface="微软雅黑" panose="020B0503020204020204" pitchFamily="34" charset="-122"/>
                <a:ea typeface="微软雅黑" panose="020B0503020204020204" pitchFamily="34" charset="-122"/>
              </a:rPr>
              <a:t>it</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1588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05</a:t>
            </a:r>
            <a:endParaRPr lang="zh-CN" altLang="en-US" dirty="0"/>
          </a:p>
        </p:txBody>
      </p:sp>
      <p:sp>
        <p:nvSpPr>
          <p:cNvPr id="2" name="内容占位符 1"/>
          <p:cNvSpPr>
            <a:spLocks noGrp="1"/>
          </p:cNvSpPr>
          <p:nvPr>
            <p:ph idx="1"/>
          </p:nvPr>
        </p:nvSpPr>
        <p:spPr>
          <a:xfrm>
            <a:off x="319544" y="1113503"/>
            <a:ext cx="11567656" cy="2503276"/>
          </a:xfrm>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a:latin typeface="微软雅黑" panose="020B0503020204020204" pitchFamily="34" charset="-122"/>
                <a:ea typeface="微软雅黑" panose="020B0503020204020204" pitchFamily="34" charset="-122"/>
              </a:rPr>
              <a:t>It is assumed the system costs resulting from job and process scheduling are </a:t>
            </a:r>
            <a:r>
              <a:rPr lang="en-US" altLang="zh-CN" sz="2400" dirty="0" smtClean="0">
                <a:latin typeface="微软雅黑" panose="020B0503020204020204" pitchFamily="34" charset="-122"/>
                <a:ea typeface="微软雅黑" panose="020B0503020204020204" pitchFamily="34" charset="-122"/>
              </a:rPr>
              <a:t>omitted</a:t>
            </a:r>
            <a:endParaRPr lang="en-US" altLang="zh-CN" sz="2400" dirty="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Consider </a:t>
            </a:r>
            <a:r>
              <a:rPr lang="en-US" altLang="zh-CN" sz="2400" dirty="0">
                <a:latin typeface="微软雅黑" panose="020B0503020204020204" pitchFamily="34" charset="-122"/>
                <a:ea typeface="微软雅黑" panose="020B0503020204020204" pitchFamily="34" charset="-122"/>
              </a:rPr>
              <a:t>the following set of Jobs J</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J</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J</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 J</a:t>
            </a:r>
            <a:r>
              <a:rPr lang="en-US" altLang="zh-CN" sz="2400" baseline="-25000" dirty="0">
                <a:latin typeface="微软雅黑" panose="020B0503020204020204" pitchFamily="34" charset="-122"/>
                <a:ea typeface="微软雅黑" panose="020B0503020204020204" pitchFamily="34" charset="-122"/>
              </a:rPr>
              <a:t>4 </a:t>
            </a:r>
            <a:r>
              <a:rPr lang="en-US" altLang="zh-CN" sz="2400" dirty="0">
                <a:latin typeface="微软雅黑" panose="020B0503020204020204" pitchFamily="34" charset="-122"/>
                <a:ea typeface="微软雅黑" panose="020B0503020204020204" pitchFamily="34" charset="-122"/>
              </a:rPr>
              <a:t>and J</a:t>
            </a:r>
            <a:r>
              <a:rPr lang="en-US" altLang="zh-CN" sz="2400" baseline="-25000" dirty="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For 1≤ </a:t>
            </a:r>
            <a:r>
              <a:rPr lang="en-US" altLang="zh-CN" sz="2400" i="1"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≤5, the arrival time of each J</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 the length of the CPU burst time of each process P</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and the priority number for each J</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are given as below, and a smaller priority number implies a higher priority</a:t>
            </a:r>
            <a:endParaRPr lang="zh-CN" altLang="en-US"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2635597" y="3592286"/>
            <a:ext cx="6920805" cy="2677656"/>
          </a:xfrm>
          <a:prstGeom prst="rect">
            <a:avLst/>
          </a:prstGeom>
          <a:noFill/>
        </p:spPr>
        <p:txBody>
          <a:bodyPr wrap="none" rtlCol="0">
            <a:spAutoFit/>
          </a:bodyPr>
          <a:lstStyle/>
          <a:p>
            <a:r>
              <a:rPr lang="en-US" altLang="zh-CN" sz="2400" dirty="0"/>
              <a:t>Job   Arrival Time    Burst Time    Priority Number </a:t>
            </a:r>
            <a:endParaRPr lang="zh-CN" altLang="zh-CN" sz="2400" dirty="0"/>
          </a:p>
          <a:p>
            <a:r>
              <a:rPr lang="en-US" altLang="zh-CN" sz="2400" dirty="0"/>
              <a:t>                         </a:t>
            </a:r>
            <a:r>
              <a:rPr lang="en-US" altLang="zh-CN" sz="2400" dirty="0" smtClean="0"/>
              <a:t>       (</a:t>
            </a:r>
            <a:r>
              <a:rPr lang="en-US" altLang="zh-CN" sz="2400" dirty="0"/>
              <a:t>minute)</a:t>
            </a:r>
            <a:endParaRPr lang="zh-CN" altLang="zh-CN" sz="2400" dirty="0"/>
          </a:p>
          <a:p>
            <a:r>
              <a:rPr lang="en-US" altLang="zh-CN" sz="2400" dirty="0"/>
              <a:t> J</a:t>
            </a:r>
            <a:r>
              <a:rPr lang="en-US" altLang="zh-CN" sz="2400" baseline="-25000" dirty="0"/>
              <a:t>1</a:t>
            </a:r>
            <a:r>
              <a:rPr lang="en-US" altLang="zh-CN" sz="2400" dirty="0"/>
              <a:t>        14:00          </a:t>
            </a:r>
            <a:r>
              <a:rPr lang="en-US" altLang="zh-CN" sz="2400" dirty="0" smtClean="0"/>
              <a:t>  40                   4         </a:t>
            </a:r>
            <a:endParaRPr lang="zh-CN" altLang="zh-CN" sz="2400" dirty="0"/>
          </a:p>
          <a:p>
            <a:r>
              <a:rPr lang="en-US" altLang="zh-CN" sz="2400" dirty="0"/>
              <a:t> J</a:t>
            </a:r>
            <a:r>
              <a:rPr lang="en-US" altLang="zh-CN" sz="2400" baseline="-25000" dirty="0"/>
              <a:t>2</a:t>
            </a:r>
            <a:r>
              <a:rPr lang="en-US" altLang="zh-CN" sz="2400" dirty="0"/>
              <a:t>        14:20         </a:t>
            </a:r>
            <a:r>
              <a:rPr lang="en-US" altLang="zh-CN" sz="2400" dirty="0" smtClean="0"/>
              <a:t>   30.01              </a:t>
            </a:r>
            <a:r>
              <a:rPr lang="en-US" altLang="zh-CN" sz="2400" dirty="0"/>
              <a:t>2         </a:t>
            </a:r>
            <a:endParaRPr lang="zh-CN" altLang="zh-CN" sz="2400" dirty="0"/>
          </a:p>
          <a:p>
            <a:r>
              <a:rPr lang="en-US" altLang="zh-CN" sz="2400" dirty="0"/>
              <a:t> J</a:t>
            </a:r>
            <a:r>
              <a:rPr lang="en-US" altLang="zh-CN" sz="2400" baseline="-25000" dirty="0"/>
              <a:t>3</a:t>
            </a:r>
            <a:r>
              <a:rPr lang="en-US" altLang="zh-CN" sz="2400" dirty="0"/>
              <a:t>        14:30         </a:t>
            </a:r>
            <a:r>
              <a:rPr lang="en-US" altLang="zh-CN" sz="2400" dirty="0" smtClean="0"/>
              <a:t>   50.01              </a:t>
            </a:r>
            <a:r>
              <a:rPr lang="en-US" altLang="zh-CN" sz="2400" dirty="0"/>
              <a:t>3         </a:t>
            </a:r>
            <a:endParaRPr lang="zh-CN" altLang="zh-CN" sz="2400" dirty="0"/>
          </a:p>
          <a:p>
            <a:r>
              <a:rPr lang="en-US" altLang="zh-CN" sz="2400" dirty="0"/>
              <a:t> J</a:t>
            </a:r>
            <a:r>
              <a:rPr lang="en-US" altLang="zh-CN" sz="2400" baseline="-25000" dirty="0"/>
              <a:t>4</a:t>
            </a:r>
            <a:r>
              <a:rPr lang="en-US" altLang="zh-CN" sz="2400" dirty="0"/>
              <a:t>        14:50         </a:t>
            </a:r>
            <a:r>
              <a:rPr lang="en-US" altLang="zh-CN" sz="2400" dirty="0" smtClean="0"/>
              <a:t>   20.01              </a:t>
            </a:r>
            <a:r>
              <a:rPr lang="en-US" altLang="zh-CN" sz="2400" dirty="0"/>
              <a:t>5         </a:t>
            </a:r>
            <a:endParaRPr lang="zh-CN" altLang="zh-CN" sz="2400" dirty="0"/>
          </a:p>
          <a:p>
            <a:r>
              <a:rPr lang="en-US" altLang="zh-CN" sz="2400" dirty="0" smtClean="0"/>
              <a:t> J</a:t>
            </a:r>
            <a:r>
              <a:rPr lang="en-US" altLang="zh-CN" sz="2400" baseline="-25000" dirty="0" smtClean="0"/>
              <a:t>5</a:t>
            </a:r>
            <a:r>
              <a:rPr lang="en-US" altLang="zh-CN" sz="2400" dirty="0" smtClean="0"/>
              <a:t>        </a:t>
            </a:r>
            <a:r>
              <a:rPr lang="en-US" altLang="zh-CN" sz="2400" dirty="0"/>
              <a:t>15:05         </a:t>
            </a:r>
            <a:r>
              <a:rPr lang="en-US" altLang="zh-CN" sz="2400" dirty="0" smtClean="0"/>
              <a:t>   10.01              5 </a:t>
            </a:r>
            <a:endParaRPr lang="zh-CN" altLang="en-US" sz="2400" dirty="0"/>
          </a:p>
        </p:txBody>
      </p:sp>
    </p:spTree>
    <p:extLst>
      <p:ext uri="{BB962C8B-B14F-4D97-AF65-F5344CB8AC3E}">
        <p14:creationId xmlns:p14="http://schemas.microsoft.com/office/powerpoint/2010/main" val="2029477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05</a:t>
            </a:r>
            <a:endParaRPr lang="zh-CN" altLang="en-US" dirty="0"/>
          </a:p>
        </p:txBody>
      </p:sp>
      <p:sp>
        <p:nvSpPr>
          <p:cNvPr id="7" name="Rectangle 2"/>
          <p:cNvSpPr>
            <a:spLocks noGrp="1" noChangeArrowheads="1"/>
          </p:cNvSpPr>
          <p:nvPr>
            <p:ph idx="1"/>
          </p:nvPr>
        </p:nvSpPr>
        <p:spPr>
          <a:xfrm>
            <a:off x="319544" y="1113503"/>
            <a:ext cx="11518670" cy="5761860"/>
          </a:xfrm>
        </p:spPr>
        <p:txBody>
          <a:bodyPr>
            <a:normAutofit/>
          </a:bodyPr>
          <a:lstStyle/>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t>Illustrate </a:t>
            </a:r>
            <a:r>
              <a:rPr lang="en-US" altLang="zh-CN" sz="2400" dirty="0"/>
              <a:t>the execution of each job/process by charts. </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t>What </a:t>
            </a:r>
            <a:r>
              <a:rPr lang="en-US" altLang="zh-CN" sz="2400" dirty="0"/>
              <a:t>is the turnaround time of each </a:t>
            </a:r>
            <a:r>
              <a:rPr lang="en-US" altLang="zh-CN" sz="2400" dirty="0" smtClean="0"/>
              <a:t>job?</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t>What </a:t>
            </a:r>
            <a:r>
              <a:rPr lang="en-US" altLang="zh-CN" sz="2400" dirty="0"/>
              <a:t>is the waiting time of each job? </a:t>
            </a:r>
            <a:endParaRPr lang="zh-CN" altLang="zh-CN" sz="2400" dirty="0"/>
          </a:p>
          <a:p>
            <a:pPr>
              <a:lnSpc>
                <a:spcPct val="100000"/>
              </a:lnSpc>
            </a:pPr>
            <a:r>
              <a:rPr lang="en-US" altLang="zh-CN" sz="2400" dirty="0"/>
              <a:t>Note: The waiting time of a job includes the time it waits on the disk and that it waits in </a:t>
            </a:r>
            <a:r>
              <a:rPr lang="en-US" altLang="zh-CN" sz="2400" dirty="0" smtClean="0"/>
              <a:t>memory</a:t>
            </a:r>
            <a:endParaRPr lang="zh-CN" altLang="zh-CN" sz="2400" dirty="0"/>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45830788"/>
              </p:ext>
            </p:extLst>
          </p:nvPr>
        </p:nvGraphicFramePr>
        <p:xfrm>
          <a:off x="7378473" y="3321050"/>
          <a:ext cx="4392612" cy="2232025"/>
        </p:xfrm>
        <a:graphic>
          <a:graphicData uri="http://schemas.openxmlformats.org/presentationml/2006/ole">
            <mc:AlternateContent xmlns:mc="http://schemas.openxmlformats.org/markup-compatibility/2006">
              <mc:Choice xmlns:v="urn:schemas-microsoft-com:vml" Requires="v">
                <p:oleObj spid="_x0000_s17422" name="Document" showAsIcon="1" r:id="rId3" imgW="914400" imgH="787320" progId="Word.Document.8">
                  <p:embed/>
                </p:oleObj>
              </mc:Choice>
              <mc:Fallback>
                <p:oleObj name="Document" showAsIcon="1" r:id="rId3" imgW="914400" imgH="78732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473" y="3321050"/>
                        <a:ext cx="43926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98673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844" y="61232"/>
            <a:ext cx="8895442" cy="6332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idx="1"/>
          </p:nvPr>
        </p:nvSpPr>
        <p:spPr>
          <a:xfrm>
            <a:off x="0" y="244929"/>
            <a:ext cx="3551464" cy="5761860"/>
          </a:xfrm>
        </p:spPr>
        <p:txBody>
          <a:bodyPr>
            <a:normAutofit fontScale="92500" lnSpcReduction="20000"/>
          </a:bodyPr>
          <a:lstStyle/>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err="1">
                <a:latin typeface="微软雅黑" panose="020B0503020204020204" pitchFamily="34" charset="-122"/>
                <a:ea typeface="微软雅黑" panose="020B0503020204020204" pitchFamily="34" charset="-122"/>
              </a:rPr>
              <a:t>t</a:t>
            </a:r>
            <a:r>
              <a:rPr lang="en-US" altLang="zh-CN" sz="2400" dirty="0" err="1" smtClean="0">
                <a:latin typeface="微软雅黑" panose="020B0503020204020204" pitchFamily="34" charset="-122"/>
                <a:ea typeface="微软雅黑" panose="020B0503020204020204" pitchFamily="34" charset="-122"/>
              </a:rPr>
              <a:t>ournaround</a:t>
            </a:r>
            <a:r>
              <a:rPr lang="en-US" altLang="zh-CN" sz="2400" dirty="0" smtClean="0">
                <a:latin typeface="微软雅黑" panose="020B0503020204020204" pitchFamily="34" charset="-122"/>
                <a:ea typeface="微软雅黑" panose="020B0503020204020204" pitchFamily="34" charset="-122"/>
              </a:rPr>
              <a:t> time</a:t>
            </a:r>
            <a:endParaRPr lang="en-US" altLang="zh-CN" sz="2400" dirty="0">
              <a:latin typeface="微软雅黑" panose="020B0503020204020204" pitchFamily="34" charset="-122"/>
              <a:ea typeface="微软雅黑" panose="020B0503020204020204" pitchFamily="34" charset="-122"/>
            </a:endParaRPr>
          </a:p>
          <a:p>
            <a:r>
              <a:rPr lang="en-US" altLang="zh-CN" dirty="0" smtClean="0"/>
              <a:t>  J</a:t>
            </a:r>
            <a:r>
              <a:rPr lang="en-US" altLang="zh-CN" baseline="-25000" dirty="0" smtClean="0"/>
              <a:t>1</a:t>
            </a:r>
            <a:r>
              <a:rPr lang="en-US" altLang="zh-CN" dirty="0" smtClean="0"/>
              <a:t> </a:t>
            </a:r>
            <a:r>
              <a:rPr lang="zh-CN" altLang="zh-CN" dirty="0"/>
              <a:t>：</a:t>
            </a:r>
            <a:r>
              <a:rPr lang="en-US" altLang="zh-CN" dirty="0"/>
              <a:t>T</a:t>
            </a:r>
            <a:r>
              <a:rPr lang="en-US" altLang="zh-CN" baseline="-25000" dirty="0"/>
              <a:t>1</a:t>
            </a:r>
            <a:r>
              <a:rPr lang="en-US" altLang="zh-CN" dirty="0"/>
              <a:t> = 40 </a:t>
            </a:r>
            <a:r>
              <a:rPr lang="zh-CN" altLang="zh-CN" dirty="0"/>
              <a:t>（</a:t>
            </a:r>
            <a:r>
              <a:rPr lang="en-US" altLang="zh-CN" dirty="0"/>
              <a:t>min</a:t>
            </a:r>
            <a:r>
              <a:rPr lang="zh-CN" altLang="zh-CN" dirty="0"/>
              <a:t>）</a:t>
            </a:r>
            <a:endParaRPr lang="zh-CN" altLang="zh-CN" sz="1600" dirty="0"/>
          </a:p>
          <a:p>
            <a:r>
              <a:rPr lang="en-US" altLang="zh-CN" dirty="0"/>
              <a:t>  </a:t>
            </a:r>
            <a:r>
              <a:rPr lang="en-US" altLang="zh-CN" dirty="0" smtClean="0"/>
              <a:t>J</a:t>
            </a:r>
            <a:r>
              <a:rPr lang="en-US" altLang="zh-CN" baseline="-25000" dirty="0" smtClean="0"/>
              <a:t>2</a:t>
            </a:r>
            <a:r>
              <a:rPr lang="en-US" altLang="zh-CN" dirty="0" smtClean="0"/>
              <a:t> </a:t>
            </a:r>
            <a:r>
              <a:rPr lang="zh-CN" altLang="zh-CN" dirty="0"/>
              <a:t>：</a:t>
            </a:r>
            <a:r>
              <a:rPr lang="en-US" altLang="zh-CN" dirty="0"/>
              <a:t>T</a:t>
            </a:r>
            <a:r>
              <a:rPr lang="en-US" altLang="zh-CN" baseline="-25000" dirty="0"/>
              <a:t>2 </a:t>
            </a:r>
            <a:r>
              <a:rPr lang="en-US" altLang="zh-CN" dirty="0"/>
              <a:t>= 20 + </a:t>
            </a:r>
            <a:r>
              <a:rPr lang="en-US" altLang="zh-CN" dirty="0" smtClean="0"/>
              <a:t>30.01</a:t>
            </a:r>
          </a:p>
          <a:p>
            <a:r>
              <a:rPr lang="en-US" altLang="zh-CN" dirty="0"/>
              <a:t> </a:t>
            </a:r>
            <a:r>
              <a:rPr lang="en-US" altLang="zh-CN" dirty="0" smtClean="0"/>
              <a:t>                </a:t>
            </a:r>
            <a:r>
              <a:rPr lang="en-US" altLang="zh-CN" dirty="0"/>
              <a:t>= 50.01 </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3</a:t>
            </a:r>
            <a:r>
              <a:rPr lang="en-US" altLang="zh-CN" dirty="0" smtClean="0"/>
              <a:t> </a:t>
            </a:r>
            <a:r>
              <a:rPr lang="zh-CN" altLang="zh-CN" dirty="0"/>
              <a:t>：</a:t>
            </a:r>
            <a:r>
              <a:rPr lang="en-US" altLang="zh-CN" dirty="0"/>
              <a:t>T</a:t>
            </a:r>
            <a:r>
              <a:rPr lang="en-US" altLang="zh-CN" baseline="-25000" dirty="0"/>
              <a:t>3 </a:t>
            </a:r>
            <a:r>
              <a:rPr lang="en-US" altLang="zh-CN" dirty="0"/>
              <a:t>= 40.01 + 50.01 </a:t>
            </a:r>
            <a:endParaRPr lang="en-US" altLang="zh-CN" dirty="0" smtClean="0"/>
          </a:p>
          <a:p>
            <a:r>
              <a:rPr lang="en-US" altLang="zh-CN" dirty="0"/>
              <a:t> </a:t>
            </a:r>
            <a:r>
              <a:rPr lang="en-US" altLang="zh-CN" dirty="0" smtClean="0"/>
              <a:t>             = </a:t>
            </a:r>
            <a:r>
              <a:rPr lang="en-US" altLang="zh-CN" dirty="0"/>
              <a:t>90.02 </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4</a:t>
            </a:r>
            <a:r>
              <a:rPr lang="en-US" altLang="zh-CN" dirty="0" smtClean="0"/>
              <a:t> </a:t>
            </a:r>
            <a:r>
              <a:rPr lang="zh-CN" altLang="zh-CN" dirty="0"/>
              <a:t>：</a:t>
            </a:r>
            <a:r>
              <a:rPr lang="en-US" altLang="zh-CN" dirty="0"/>
              <a:t>T</a:t>
            </a:r>
            <a:r>
              <a:rPr lang="en-US" altLang="zh-CN" baseline="-25000" dirty="0"/>
              <a:t>4 </a:t>
            </a:r>
            <a:r>
              <a:rPr lang="en-US" altLang="zh-CN" dirty="0"/>
              <a:t>= 70.02 + 20.01 </a:t>
            </a:r>
            <a:endParaRPr lang="en-US" altLang="zh-CN" dirty="0" smtClean="0"/>
          </a:p>
          <a:p>
            <a:r>
              <a:rPr lang="en-US" altLang="zh-CN" dirty="0"/>
              <a:t> </a:t>
            </a:r>
            <a:r>
              <a:rPr lang="en-US" altLang="zh-CN" dirty="0" smtClean="0"/>
              <a:t>             = </a:t>
            </a:r>
            <a:r>
              <a:rPr lang="en-US" altLang="zh-CN" dirty="0"/>
              <a:t>90.03 </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5</a:t>
            </a:r>
            <a:r>
              <a:rPr lang="en-US" altLang="zh-CN" dirty="0" smtClean="0"/>
              <a:t> </a:t>
            </a:r>
            <a:r>
              <a:rPr lang="zh-CN" altLang="zh-CN" dirty="0"/>
              <a:t>：</a:t>
            </a:r>
            <a:r>
              <a:rPr lang="en-US" altLang="zh-CN" dirty="0"/>
              <a:t>T</a:t>
            </a:r>
            <a:r>
              <a:rPr lang="en-US" altLang="zh-CN" baseline="-25000" dirty="0"/>
              <a:t>5 </a:t>
            </a:r>
            <a:r>
              <a:rPr lang="en-US" altLang="zh-CN" dirty="0"/>
              <a:t>= 5.01 + 70.02 </a:t>
            </a:r>
            <a:r>
              <a:rPr lang="en-US" altLang="zh-CN" dirty="0" smtClean="0"/>
              <a:t>+</a:t>
            </a:r>
          </a:p>
          <a:p>
            <a:r>
              <a:rPr lang="en-US" altLang="zh-CN" dirty="0"/>
              <a:t> </a:t>
            </a:r>
            <a:r>
              <a:rPr lang="en-US" altLang="zh-CN" dirty="0" smtClean="0"/>
              <a:t>            </a:t>
            </a:r>
            <a:r>
              <a:rPr lang="en-US" altLang="zh-CN" dirty="0"/>
              <a:t>10.01 = 85.04</a:t>
            </a:r>
            <a:r>
              <a:rPr lang="zh-CN" altLang="zh-CN" dirty="0"/>
              <a:t>（</a:t>
            </a:r>
            <a:r>
              <a:rPr lang="en-US" altLang="zh-CN" dirty="0"/>
              <a:t>min</a:t>
            </a:r>
            <a:r>
              <a:rPr lang="zh-CN" altLang="zh-CN" dirty="0"/>
              <a:t>）</a:t>
            </a:r>
            <a:endParaRPr lang="en-US" altLang="zh-CN" sz="40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a:latin typeface="微软雅黑" panose="020B0503020204020204" pitchFamily="34" charset="-122"/>
                <a:ea typeface="微软雅黑" panose="020B0503020204020204" pitchFamily="34" charset="-122"/>
              </a:rPr>
              <a:t>w</a:t>
            </a:r>
            <a:r>
              <a:rPr lang="en-US" altLang="zh-CN" sz="2400" dirty="0" smtClean="0">
                <a:latin typeface="微软雅黑" panose="020B0503020204020204" pitchFamily="34" charset="-122"/>
                <a:ea typeface="微软雅黑" panose="020B0503020204020204" pitchFamily="34" charset="-122"/>
              </a:rPr>
              <a:t>aiting time</a:t>
            </a:r>
          </a:p>
          <a:p>
            <a:r>
              <a:rPr lang="en-US" altLang="zh-CN" dirty="0" smtClean="0"/>
              <a:t>   J</a:t>
            </a:r>
            <a:r>
              <a:rPr lang="en-US" altLang="zh-CN" baseline="-25000" dirty="0" smtClean="0"/>
              <a:t>1</a:t>
            </a:r>
            <a:r>
              <a:rPr lang="en-US" altLang="zh-CN" dirty="0" smtClean="0"/>
              <a:t> </a:t>
            </a:r>
            <a:r>
              <a:rPr lang="zh-CN" altLang="zh-CN" dirty="0"/>
              <a:t>：</a:t>
            </a:r>
            <a:r>
              <a:rPr lang="en-US" altLang="zh-CN" dirty="0"/>
              <a:t>W</a:t>
            </a:r>
            <a:r>
              <a:rPr lang="en-US" altLang="zh-CN" baseline="-25000" dirty="0"/>
              <a:t>1</a:t>
            </a:r>
            <a:r>
              <a:rPr lang="en-US" altLang="zh-CN" dirty="0"/>
              <a:t> = 0 </a:t>
            </a:r>
            <a:r>
              <a:rPr lang="zh-CN" altLang="zh-CN" dirty="0"/>
              <a:t>（</a:t>
            </a:r>
            <a:r>
              <a:rPr lang="en-US" altLang="zh-CN" dirty="0"/>
              <a:t>min</a:t>
            </a:r>
            <a:r>
              <a:rPr lang="zh-CN" altLang="zh-CN" dirty="0"/>
              <a:t>）</a:t>
            </a:r>
            <a:endParaRPr lang="zh-CN" altLang="zh-CN" sz="1600" dirty="0"/>
          </a:p>
          <a:p>
            <a:r>
              <a:rPr lang="en-US" altLang="zh-CN" dirty="0"/>
              <a:t>   </a:t>
            </a:r>
            <a:r>
              <a:rPr lang="en-US" altLang="zh-CN" dirty="0" smtClean="0"/>
              <a:t>J</a:t>
            </a:r>
            <a:r>
              <a:rPr lang="en-US" altLang="zh-CN" baseline="-25000" dirty="0" smtClean="0"/>
              <a:t>2</a:t>
            </a:r>
            <a:r>
              <a:rPr lang="en-US" altLang="zh-CN" dirty="0" smtClean="0"/>
              <a:t> </a:t>
            </a:r>
            <a:r>
              <a:rPr lang="zh-CN" altLang="zh-CN" dirty="0"/>
              <a:t>：</a:t>
            </a:r>
            <a:r>
              <a:rPr lang="en-US" altLang="zh-CN" dirty="0"/>
              <a:t>W</a:t>
            </a:r>
            <a:r>
              <a:rPr lang="en-US" altLang="zh-CN" baseline="-25000" dirty="0"/>
              <a:t>2 </a:t>
            </a:r>
            <a:r>
              <a:rPr lang="en-US" altLang="zh-CN" dirty="0"/>
              <a:t>= 20</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3</a:t>
            </a:r>
            <a:r>
              <a:rPr lang="en-US" altLang="zh-CN" dirty="0" smtClean="0"/>
              <a:t> </a:t>
            </a:r>
            <a:r>
              <a:rPr lang="zh-CN" altLang="zh-CN" dirty="0"/>
              <a:t>：</a:t>
            </a:r>
            <a:r>
              <a:rPr lang="en-US" altLang="zh-CN" dirty="0"/>
              <a:t>W</a:t>
            </a:r>
            <a:r>
              <a:rPr lang="en-US" altLang="zh-CN" baseline="-25000" dirty="0"/>
              <a:t>3 </a:t>
            </a:r>
            <a:r>
              <a:rPr lang="en-US" altLang="zh-CN" dirty="0"/>
              <a:t>= 40.01</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4</a:t>
            </a:r>
            <a:r>
              <a:rPr lang="en-US" altLang="zh-CN" dirty="0" smtClean="0"/>
              <a:t> </a:t>
            </a:r>
            <a:r>
              <a:rPr lang="zh-CN" altLang="zh-CN" dirty="0"/>
              <a:t>：</a:t>
            </a:r>
            <a:r>
              <a:rPr lang="en-US" altLang="zh-CN" dirty="0"/>
              <a:t>W</a:t>
            </a:r>
            <a:r>
              <a:rPr lang="en-US" altLang="zh-CN" baseline="-25000" dirty="0"/>
              <a:t>4 </a:t>
            </a:r>
            <a:r>
              <a:rPr lang="en-US" altLang="zh-CN" dirty="0"/>
              <a:t>= 70.02</a:t>
            </a:r>
            <a:r>
              <a:rPr lang="zh-CN" altLang="zh-CN" dirty="0"/>
              <a:t>（</a:t>
            </a:r>
            <a:r>
              <a:rPr lang="en-US" altLang="zh-CN" dirty="0"/>
              <a:t>min</a:t>
            </a:r>
            <a:r>
              <a:rPr lang="zh-CN" altLang="zh-CN" dirty="0"/>
              <a:t>）</a:t>
            </a:r>
            <a:endParaRPr lang="zh-CN" altLang="zh-CN" sz="1600" dirty="0"/>
          </a:p>
          <a:p>
            <a:r>
              <a:rPr lang="en-US" altLang="zh-CN" dirty="0" smtClean="0"/>
              <a:t>   J</a:t>
            </a:r>
            <a:r>
              <a:rPr lang="en-US" altLang="zh-CN" baseline="-25000" dirty="0" smtClean="0"/>
              <a:t>5</a:t>
            </a:r>
            <a:r>
              <a:rPr lang="en-US" altLang="zh-CN" dirty="0" smtClean="0"/>
              <a:t> </a:t>
            </a:r>
            <a:r>
              <a:rPr lang="zh-CN" altLang="zh-CN" dirty="0"/>
              <a:t>：</a:t>
            </a:r>
            <a:r>
              <a:rPr lang="en-US" altLang="zh-CN" dirty="0"/>
              <a:t>W</a:t>
            </a:r>
            <a:r>
              <a:rPr lang="en-US" altLang="zh-CN" baseline="-25000" dirty="0"/>
              <a:t>5 </a:t>
            </a:r>
            <a:r>
              <a:rPr lang="en-US" altLang="zh-CN" dirty="0"/>
              <a:t>=75.03</a:t>
            </a:r>
            <a:r>
              <a:rPr lang="zh-CN" altLang="zh-CN" dirty="0"/>
              <a:t>（</a:t>
            </a:r>
            <a:r>
              <a:rPr lang="en-US" altLang="zh-CN" dirty="0"/>
              <a:t>min</a:t>
            </a:r>
            <a:r>
              <a:rPr lang="zh-CN" altLang="zh-CN" dirty="0"/>
              <a:t>）</a:t>
            </a:r>
            <a:endParaRPr lang="en-US" altLang="zh-CN" sz="4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6432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6 </a:t>
            </a:r>
            <a:r>
              <a:rPr lang="zh-CN" altLang="zh-CN" sz="2400" b="1" dirty="0">
                <a:solidFill>
                  <a:schemeClr val="accent5">
                    <a:lumMod val="75000"/>
                  </a:schemeClr>
                </a:solidFill>
                <a:latin typeface="微软雅黑" panose="020B0503020204020204" pitchFamily="2" charset="-122"/>
                <a:ea typeface="微软雅黑" panose="020B0503020204020204" pitchFamily="2" charset="-122"/>
              </a:rPr>
              <a:t>作业调度</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zh-CN" sz="2400" b="1" dirty="0">
                <a:solidFill>
                  <a:schemeClr val="accent5">
                    <a:lumMod val="75000"/>
                  </a:schemeClr>
                </a:solidFill>
                <a:latin typeface="微软雅黑" panose="020B0503020204020204" pitchFamily="2" charset="-122"/>
                <a:ea typeface="微软雅黑" panose="020B0503020204020204" pitchFamily="2" charset="-122"/>
              </a:rPr>
              <a:t>进程调度</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zh-CN" sz="2400" b="1" dirty="0">
                <a:solidFill>
                  <a:schemeClr val="accent5">
                    <a:lumMod val="75000"/>
                  </a:schemeClr>
                </a:solidFill>
                <a:latin typeface="微软雅黑" panose="020B0503020204020204" pitchFamily="2" charset="-122"/>
                <a:ea typeface="微软雅黑" panose="020B0503020204020204" pitchFamily="2" charset="-122"/>
              </a:rPr>
              <a:t>对外设竞争</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zh-CN" sz="2400" b="1" dirty="0">
                <a:solidFill>
                  <a:schemeClr val="accent5">
                    <a:lumMod val="75000"/>
                  </a:schemeClr>
                </a:solidFill>
                <a:latin typeface="微软雅黑" panose="020B0503020204020204" pitchFamily="2" charset="-122"/>
                <a:ea typeface="微软雅黑" panose="020B0503020204020204" pitchFamily="2" charset="-122"/>
              </a:rPr>
              <a:t>对主存竞争</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06</a:t>
            </a:r>
            <a:endParaRPr lang="zh-CN" altLang="en-US" dirty="0"/>
          </a:p>
        </p:txBody>
      </p:sp>
      <p:sp>
        <p:nvSpPr>
          <p:cNvPr id="7" name="Rectangle 3"/>
          <p:cNvSpPr>
            <a:spLocks noGrp="1" noChangeArrowheads="1"/>
          </p:cNvSpPr>
          <p:nvPr>
            <p:ph idx="1"/>
          </p:nvPr>
        </p:nvSpPr>
        <p:spPr>
          <a:xfrm>
            <a:off x="319544" y="1053194"/>
            <a:ext cx="11567656" cy="5608863"/>
          </a:xfrm>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zh-CN" sz="2400" dirty="0" smtClean="0"/>
              <a:t>某</a:t>
            </a:r>
            <a:r>
              <a:rPr lang="zh-CN" altLang="zh-CN" sz="2400" dirty="0"/>
              <a:t>多道程序设计系统供用户使用的主存为</a:t>
            </a:r>
            <a:r>
              <a:rPr lang="en-US" altLang="zh-CN" sz="2400" dirty="0"/>
              <a:t>100K</a:t>
            </a:r>
            <a:r>
              <a:rPr lang="zh-CN" altLang="zh-CN" sz="2400" dirty="0"/>
              <a:t>，磁带机</a:t>
            </a:r>
            <a:r>
              <a:rPr lang="en-US" altLang="zh-CN" sz="2400" dirty="0"/>
              <a:t>2</a:t>
            </a:r>
            <a:r>
              <a:rPr lang="zh-CN" altLang="zh-CN" sz="2400" dirty="0"/>
              <a:t>台，打印机</a:t>
            </a:r>
            <a:r>
              <a:rPr lang="en-US" altLang="zh-CN" sz="2400" dirty="0"/>
              <a:t>1</a:t>
            </a:r>
            <a:r>
              <a:rPr lang="zh-CN" altLang="zh-CN" sz="2400" dirty="0"/>
              <a:t>台。采用可变分区内存管理，采用静态方式分配外围设备（以先申请先满足、非抢占方式分配磁带机、打印机），忽略作业</a:t>
            </a:r>
            <a:r>
              <a:rPr lang="en-US" altLang="zh-CN" sz="2400" dirty="0"/>
              <a:t>I/O</a:t>
            </a:r>
            <a:r>
              <a:rPr lang="zh-CN" altLang="zh-CN" sz="2400" dirty="0"/>
              <a:t>时间。现有作业序列如下：</a:t>
            </a:r>
            <a:endParaRPr lang="en-US"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69527383"/>
              </p:ext>
            </p:extLst>
          </p:nvPr>
        </p:nvGraphicFramePr>
        <p:xfrm>
          <a:off x="1083197" y="2302330"/>
          <a:ext cx="9877151" cy="4057649"/>
        </p:xfrm>
        <a:graphic>
          <a:graphicData uri="http://schemas.openxmlformats.org/drawingml/2006/table">
            <a:tbl>
              <a:tblPr firstRow="1" firstCol="1" lastRow="1" lastCol="1" bandRow="1" bandCol="1">
                <a:tableStyleId>{5C22544A-7EE6-4342-B048-85BDC9FD1C3A}</a:tableStyleId>
              </a:tblPr>
              <a:tblGrid>
                <a:gridCol w="1645984"/>
                <a:gridCol w="1645984"/>
                <a:gridCol w="1645984"/>
                <a:gridCol w="1645984"/>
                <a:gridCol w="1645984"/>
                <a:gridCol w="1647231"/>
              </a:tblGrid>
              <a:tr h="1212279">
                <a:tc>
                  <a:txBody>
                    <a:bodyPr/>
                    <a:lstStyle/>
                    <a:p>
                      <a:pPr algn="ctr">
                        <a:lnSpc>
                          <a:spcPct val="150000"/>
                        </a:lnSpc>
                        <a:spcAft>
                          <a:spcPts val="0"/>
                        </a:spcAft>
                      </a:pPr>
                      <a:r>
                        <a:rPr lang="zh-CN" sz="2400" kern="100" dirty="0">
                          <a:effectLst/>
                        </a:rPr>
                        <a:t>作业号</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zh-CN" sz="2400" kern="100" dirty="0">
                          <a:effectLst/>
                        </a:rPr>
                        <a:t>进入输入</a:t>
                      </a:r>
                    </a:p>
                    <a:p>
                      <a:pPr algn="ctr">
                        <a:lnSpc>
                          <a:spcPct val="150000"/>
                        </a:lnSpc>
                        <a:spcAft>
                          <a:spcPts val="0"/>
                        </a:spcAft>
                      </a:pPr>
                      <a:r>
                        <a:rPr lang="zh-CN" sz="2400" kern="100" dirty="0">
                          <a:effectLst/>
                        </a:rPr>
                        <a:t>井时间</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zh-CN" sz="2400" kern="100" dirty="0">
                          <a:effectLst/>
                        </a:rPr>
                        <a:t>运行时间</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zh-CN" sz="2400" kern="100" dirty="0">
                          <a:effectLst/>
                        </a:rPr>
                        <a:t>主存需求量</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zh-CN" sz="2400" kern="100">
                          <a:effectLst/>
                        </a:rPr>
                        <a:t>磁带需求量</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zh-CN" sz="2400" kern="100" dirty="0">
                          <a:effectLst/>
                        </a:rPr>
                        <a:t>打印机需求量</a:t>
                      </a:r>
                      <a:endParaRPr lang="zh-CN" sz="2400" kern="100" dirty="0">
                        <a:effectLst/>
                        <a:latin typeface="Times New Roman"/>
                        <a:ea typeface="宋体"/>
                      </a:endParaRPr>
                    </a:p>
                  </a:txBody>
                  <a:tcPr marL="68580" marR="68580" marT="0" marB="0"/>
                </a:tc>
              </a:tr>
              <a:tr h="569074">
                <a:tc>
                  <a:txBody>
                    <a:bodyPr/>
                    <a:lstStyle/>
                    <a:p>
                      <a:pPr algn="ctr">
                        <a:lnSpc>
                          <a:spcPct val="150000"/>
                        </a:lnSpc>
                        <a:spcAft>
                          <a:spcPts val="0"/>
                        </a:spcAft>
                      </a:pPr>
                      <a:r>
                        <a:rPr lang="en-US" sz="2400" kern="100">
                          <a:effectLst/>
                        </a:rPr>
                        <a:t>1</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8:00</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25</a:t>
                      </a:r>
                      <a:r>
                        <a:rPr lang="zh-CN" sz="2400" kern="100">
                          <a:effectLst/>
                        </a:rPr>
                        <a:t>分钟</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15K</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1</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a:t>
                      </a:r>
                      <a:endParaRPr lang="zh-CN" sz="2400" kern="100">
                        <a:effectLst/>
                        <a:latin typeface="Times New Roman"/>
                        <a:ea typeface="宋体"/>
                      </a:endParaRPr>
                    </a:p>
                  </a:txBody>
                  <a:tcPr marL="68580" marR="68580" marT="0" marB="0"/>
                </a:tc>
              </a:tr>
              <a:tr h="569074">
                <a:tc>
                  <a:txBody>
                    <a:bodyPr/>
                    <a:lstStyle/>
                    <a:p>
                      <a:pPr algn="ctr">
                        <a:lnSpc>
                          <a:spcPct val="150000"/>
                        </a:lnSpc>
                        <a:spcAft>
                          <a:spcPts val="0"/>
                        </a:spcAft>
                      </a:pPr>
                      <a:r>
                        <a:rPr lang="en-US" sz="2400" kern="100">
                          <a:effectLst/>
                        </a:rPr>
                        <a:t>2</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8:20</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10</a:t>
                      </a:r>
                      <a:r>
                        <a:rPr lang="zh-CN" sz="2400" kern="100">
                          <a:effectLst/>
                        </a:rPr>
                        <a:t>分钟</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30K</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0</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a:t>
                      </a:r>
                      <a:endParaRPr lang="zh-CN" sz="2400" kern="100">
                        <a:effectLst/>
                        <a:latin typeface="Times New Roman"/>
                        <a:ea typeface="宋体"/>
                      </a:endParaRPr>
                    </a:p>
                  </a:txBody>
                  <a:tcPr marL="68580" marR="68580" marT="0" marB="0"/>
                </a:tc>
              </a:tr>
              <a:tr h="569074">
                <a:tc>
                  <a:txBody>
                    <a:bodyPr/>
                    <a:lstStyle/>
                    <a:p>
                      <a:pPr algn="ctr">
                        <a:lnSpc>
                          <a:spcPct val="150000"/>
                        </a:lnSpc>
                        <a:spcAft>
                          <a:spcPts val="0"/>
                        </a:spcAft>
                      </a:pPr>
                      <a:r>
                        <a:rPr lang="en-US" sz="2400" kern="100">
                          <a:effectLst/>
                        </a:rPr>
                        <a:t>3</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8:20</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20</a:t>
                      </a:r>
                      <a:r>
                        <a:rPr lang="zh-CN" sz="2400" kern="100">
                          <a:effectLst/>
                        </a:rPr>
                        <a:t>分钟</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60K</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1</a:t>
                      </a:r>
                      <a:endParaRPr lang="zh-CN" sz="2400" kern="100" dirty="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0</a:t>
                      </a:r>
                      <a:endParaRPr lang="zh-CN" sz="2400" kern="100" dirty="0">
                        <a:effectLst/>
                        <a:latin typeface="Times New Roman"/>
                        <a:ea typeface="宋体"/>
                      </a:endParaRPr>
                    </a:p>
                  </a:txBody>
                  <a:tcPr marL="68580" marR="68580" marT="0" marB="0"/>
                </a:tc>
              </a:tr>
              <a:tr h="569074">
                <a:tc>
                  <a:txBody>
                    <a:bodyPr/>
                    <a:lstStyle/>
                    <a:p>
                      <a:pPr algn="ctr">
                        <a:lnSpc>
                          <a:spcPct val="150000"/>
                        </a:lnSpc>
                        <a:spcAft>
                          <a:spcPts val="0"/>
                        </a:spcAft>
                      </a:pPr>
                      <a:r>
                        <a:rPr lang="en-US" sz="2400" kern="100">
                          <a:effectLst/>
                        </a:rPr>
                        <a:t>4</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8:30</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20</a:t>
                      </a:r>
                      <a:r>
                        <a:rPr lang="zh-CN" sz="2400" kern="100">
                          <a:effectLst/>
                        </a:rPr>
                        <a:t>分钟</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20K</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0</a:t>
                      </a:r>
                      <a:endParaRPr lang="zh-CN" sz="2400" kern="100" dirty="0">
                        <a:effectLst/>
                        <a:latin typeface="Times New Roman"/>
                        <a:ea typeface="宋体"/>
                      </a:endParaRPr>
                    </a:p>
                  </a:txBody>
                  <a:tcPr marL="68580" marR="68580" marT="0" marB="0"/>
                </a:tc>
              </a:tr>
              <a:tr h="569074">
                <a:tc>
                  <a:txBody>
                    <a:bodyPr/>
                    <a:lstStyle/>
                    <a:p>
                      <a:pPr algn="ctr">
                        <a:lnSpc>
                          <a:spcPct val="150000"/>
                        </a:lnSpc>
                        <a:spcAft>
                          <a:spcPts val="0"/>
                        </a:spcAft>
                      </a:pPr>
                      <a:r>
                        <a:rPr lang="en-US" sz="2400" kern="100">
                          <a:effectLst/>
                        </a:rPr>
                        <a:t>5</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8:35</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15</a:t>
                      </a:r>
                      <a:r>
                        <a:rPr lang="zh-CN" sz="2400" kern="100">
                          <a:effectLst/>
                        </a:rPr>
                        <a:t>分钟</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10K</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a:effectLst/>
                        </a:rPr>
                        <a:t>1</a:t>
                      </a:r>
                      <a:endParaRPr lang="zh-CN" sz="2400" kern="100">
                        <a:effectLst/>
                        <a:latin typeface="Times New Roman"/>
                        <a:ea typeface="宋体"/>
                      </a:endParaRPr>
                    </a:p>
                  </a:txBody>
                  <a:tcPr marL="68580" marR="68580" marT="0" marB="0"/>
                </a:tc>
                <a:tc>
                  <a:txBody>
                    <a:bodyPr/>
                    <a:lstStyle/>
                    <a:p>
                      <a:pPr algn="ctr">
                        <a:lnSpc>
                          <a:spcPct val="150000"/>
                        </a:lnSpc>
                        <a:spcAft>
                          <a:spcPts val="0"/>
                        </a:spcAft>
                      </a:pPr>
                      <a:r>
                        <a:rPr lang="en-US" sz="2400" kern="100" dirty="0">
                          <a:effectLst/>
                        </a:rPr>
                        <a:t>1</a:t>
                      </a:r>
                      <a:endParaRPr lang="zh-CN" sz="2400" kern="100" dirty="0">
                        <a:effectLst/>
                        <a:latin typeface="Times New Roman"/>
                        <a:ea typeface="宋体"/>
                      </a:endParaRPr>
                    </a:p>
                  </a:txBody>
                  <a:tcPr marL="68580" marR="68580" marT="0" marB="0"/>
                </a:tc>
              </a:tr>
            </a:tbl>
          </a:graphicData>
        </a:graphic>
      </p:graphicFrame>
      <p:sp>
        <p:nvSpPr>
          <p:cNvPr id="8" name="Rectangle 1"/>
          <p:cNvSpPr>
            <a:spLocks noChangeArrowheads="1"/>
          </p:cNvSpPr>
          <p:nvPr/>
        </p:nvSpPr>
        <p:spPr bwMode="auto">
          <a:xfrm>
            <a:off x="3579813" y="3160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228600" algn="l"/>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11603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6</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06</a:t>
            </a:r>
            <a:endParaRPr lang="zh-CN" altLang="en-US" dirty="0"/>
          </a:p>
        </p:txBody>
      </p:sp>
      <p:sp>
        <p:nvSpPr>
          <p:cNvPr id="7" name="Rectangle 3"/>
          <p:cNvSpPr>
            <a:spLocks noGrp="1" noChangeArrowheads="1"/>
          </p:cNvSpPr>
          <p:nvPr>
            <p:ph idx="1"/>
          </p:nvPr>
        </p:nvSpPr>
        <p:spPr>
          <a:xfrm>
            <a:off x="319544" y="1053194"/>
            <a:ext cx="11567656" cy="5608863"/>
          </a:xfrm>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zh-CN" sz="2400" dirty="0">
                <a:latin typeface="微软雅黑" panose="020B0503020204020204" pitchFamily="34" charset="-122"/>
                <a:ea typeface="微软雅黑" panose="020B0503020204020204" pitchFamily="34" charset="-122"/>
              </a:rPr>
              <a:t>作业调度采用</a:t>
            </a:r>
            <a:r>
              <a:rPr lang="en-US" altLang="zh-CN" sz="2400" dirty="0">
                <a:latin typeface="微软雅黑" panose="020B0503020204020204" pitchFamily="34" charset="-122"/>
                <a:ea typeface="微软雅黑" panose="020B0503020204020204" pitchFamily="34" charset="-122"/>
              </a:rPr>
              <a:t>FCFS</a:t>
            </a:r>
            <a:r>
              <a:rPr lang="zh-CN" altLang="zh-CN" sz="2400" dirty="0">
                <a:latin typeface="微软雅黑" panose="020B0503020204020204" pitchFamily="34" charset="-122"/>
                <a:ea typeface="微软雅黑" panose="020B0503020204020204" pitchFamily="34" charset="-122"/>
              </a:rPr>
              <a:t>策略，优先分配主存低地址区且不准移动已在主存的作业，在主存中的各作业平分</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时间（时间片轮转法）。现求</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a:latin typeface="微软雅黑" panose="020B0503020204020204" pitchFamily="34" charset="-122"/>
                <a:ea typeface="微软雅黑" panose="020B0503020204020204" pitchFamily="34" charset="-122"/>
              </a:rPr>
              <a:t>作业被调度的先后顺序</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a:latin typeface="微软雅黑" panose="020B0503020204020204" pitchFamily="34" charset="-122"/>
                <a:ea typeface="微软雅黑" panose="020B0503020204020204" pitchFamily="34" charset="-122"/>
              </a:rPr>
              <a:t>全部作业运行结束的时间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a:latin typeface="微软雅黑" panose="020B0503020204020204" pitchFamily="34" charset="-122"/>
                <a:ea typeface="微软雅黑" panose="020B0503020204020204" pitchFamily="34" charset="-122"/>
              </a:rPr>
              <a:t>作业平均周转时间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a:latin typeface="微软雅黑" panose="020B0503020204020204" pitchFamily="34" charset="-122"/>
                <a:ea typeface="微软雅黑" panose="020B0503020204020204" pitchFamily="34" charset="-122"/>
              </a:rPr>
              <a:t>最大作业</a:t>
            </a:r>
            <a:r>
              <a:rPr lang="zh-CN" altLang="zh-CN" sz="2400" dirty="0" smtClean="0">
                <a:latin typeface="微软雅黑" panose="020B0503020204020204" pitchFamily="34" charset="-122"/>
                <a:ea typeface="微软雅黑" panose="020B0503020204020204" pitchFamily="34" charset="-122"/>
              </a:rPr>
              <a:t>周转时间</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endParaRPr lang="zh-CN" altLang="zh-CN" sz="2400" dirty="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注：</a:t>
            </a:r>
            <a:r>
              <a:rPr lang="zh-CN" altLang="zh-CN" sz="2400" dirty="0">
                <a:latin typeface="微软雅黑" panose="020B0503020204020204" pitchFamily="34" charset="-122"/>
                <a:ea typeface="微软雅黑" panose="020B0503020204020204" pitchFamily="34" charset="-122"/>
              </a:rPr>
              <a:t>本题综合了作业调度、进程调度、对外设竞争、对主存竞争</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p:txBody>
      </p:sp>
      <p:sp>
        <p:nvSpPr>
          <p:cNvPr id="8" name="Rectangle 1"/>
          <p:cNvSpPr>
            <a:spLocks noChangeArrowheads="1"/>
          </p:cNvSpPr>
          <p:nvPr/>
        </p:nvSpPr>
        <p:spPr bwMode="auto">
          <a:xfrm>
            <a:off x="3579813" y="3160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228600" algn="l"/>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934446532"/>
              </p:ext>
            </p:extLst>
          </p:nvPr>
        </p:nvGraphicFramePr>
        <p:xfrm>
          <a:off x="7339694" y="2044701"/>
          <a:ext cx="3935186" cy="1999592"/>
        </p:xfrm>
        <a:graphic>
          <a:graphicData uri="http://schemas.openxmlformats.org/presentationml/2006/ole">
            <mc:AlternateContent xmlns:mc="http://schemas.openxmlformats.org/markup-compatibility/2006">
              <mc:Choice xmlns:v="urn:schemas-microsoft-com:vml" Requires="v">
                <p:oleObj spid="_x0000_s20490" name="Document" showAsIcon="1" r:id="rId3" imgW="914400" imgH="787320" progId="Word.Document.8">
                  <p:embed/>
                </p:oleObj>
              </mc:Choice>
              <mc:Fallback>
                <p:oleObj name="Document" showAsIcon="1" r:id="rId3" imgW="914400" imgH="78732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9694" y="2044701"/>
                        <a:ext cx="3935186" cy="199959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92145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778" y="-23591"/>
            <a:ext cx="6516988" cy="3454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778" y="3501345"/>
            <a:ext cx="6516988" cy="3210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04109" y="304027"/>
            <a:ext cx="4849587" cy="5586145"/>
          </a:xfrm>
          <a:prstGeom prst="rect">
            <a:avLst/>
          </a:prstGeom>
          <a:noFill/>
        </p:spPr>
        <p:txBody>
          <a:bodyPr wrap="square" rtlCol="0">
            <a:spAutoFit/>
          </a:bodyPr>
          <a:lstStyle/>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smtClean="0">
                <a:latin typeface="微软雅黑" panose="020B0503020204020204" pitchFamily="34" charset="-122"/>
                <a:ea typeface="微软雅黑" panose="020B0503020204020204" pitchFamily="34" charset="-122"/>
              </a:rPr>
              <a:t>作业调度</a:t>
            </a:r>
            <a:r>
              <a:rPr lang="zh-CN" altLang="zh-CN" sz="2400" dirty="0">
                <a:latin typeface="微软雅黑" panose="020B0503020204020204" pitchFamily="34" charset="-122"/>
                <a:ea typeface="微软雅黑" panose="020B0503020204020204" pitchFamily="34" charset="-122"/>
              </a:rPr>
              <a:t>选择的作业顺序为：作业</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、作业</a:t>
            </a:r>
            <a:r>
              <a:rPr lang="en-US" altLang="zh-CN" sz="2400" dirty="0" smtClean="0">
                <a:latin typeface="微软雅黑" panose="020B0503020204020204" pitchFamily="34" charset="-122"/>
                <a:ea typeface="微软雅黑" panose="020B0503020204020204" pitchFamily="34" charset="-122"/>
              </a:rPr>
              <a:t>5</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smtClean="0">
                <a:latin typeface="微软雅黑" panose="020B0503020204020204" pitchFamily="34" charset="-122"/>
                <a:ea typeface="微软雅黑" panose="020B0503020204020204" pitchFamily="34" charset="-122"/>
              </a:rPr>
              <a:t>全部</a:t>
            </a:r>
            <a:r>
              <a:rPr lang="zh-CN" altLang="zh-CN" sz="2400" dirty="0">
                <a:latin typeface="微软雅黑" panose="020B0503020204020204" pitchFamily="34" charset="-122"/>
                <a:ea typeface="微软雅黑" panose="020B0503020204020204" pitchFamily="34" charset="-122"/>
              </a:rPr>
              <a:t>作业运行结束的时间为</a:t>
            </a:r>
            <a:r>
              <a:rPr lang="en-US" altLang="zh-CN" sz="2400" dirty="0" smtClean="0">
                <a:latin typeface="微软雅黑" panose="020B0503020204020204" pitchFamily="34" charset="-122"/>
                <a:ea typeface="微软雅黑" panose="020B0503020204020204" pitchFamily="34" charset="-122"/>
              </a:rPr>
              <a:t>9:30</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smtClean="0">
                <a:latin typeface="微软雅黑" panose="020B0503020204020204" pitchFamily="34" charset="-122"/>
                <a:ea typeface="微软雅黑" panose="020B0503020204020204" pitchFamily="34" charset="-122"/>
              </a:rPr>
              <a:t>周转时间：</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30</a:t>
            </a:r>
            <a:r>
              <a:rPr lang="zh-CN" altLang="zh-CN" sz="2400" dirty="0">
                <a:latin typeface="微软雅黑" panose="020B0503020204020204" pitchFamily="34" charset="-122"/>
                <a:ea typeface="微软雅黑" panose="020B0503020204020204" pitchFamily="34" charset="-122"/>
              </a:rPr>
              <a:t>分钟</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55</a:t>
            </a:r>
            <a:r>
              <a:rPr lang="zh-CN" altLang="zh-CN" sz="2400" dirty="0">
                <a:latin typeface="微软雅黑" panose="020B0503020204020204" pitchFamily="34" charset="-122"/>
                <a:ea typeface="微软雅黑" panose="020B0503020204020204" pitchFamily="34" charset="-122"/>
              </a:rPr>
              <a:t>分钟</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40</a:t>
            </a:r>
            <a:r>
              <a:rPr lang="zh-CN" altLang="zh-CN" sz="2400" dirty="0">
                <a:latin typeface="微软雅黑" panose="020B0503020204020204" pitchFamily="34" charset="-122"/>
                <a:ea typeface="微软雅黑" panose="020B0503020204020204" pitchFamily="34" charset="-122"/>
              </a:rPr>
              <a:t>分钟</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40</a:t>
            </a:r>
            <a:r>
              <a:rPr lang="zh-CN" altLang="zh-CN" sz="2400" dirty="0">
                <a:latin typeface="微软雅黑" panose="020B0503020204020204" pitchFamily="34" charset="-122"/>
                <a:ea typeface="微软雅黑" panose="020B0503020204020204" pitchFamily="34" charset="-122"/>
              </a:rPr>
              <a:t>分钟</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tabLst>
                <a:tab pos="3032125" algn="ctr"/>
                <a:tab pos="4635500" algn="ctr"/>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55</a:t>
            </a:r>
            <a:r>
              <a:rPr lang="zh-CN" altLang="zh-CN" sz="2400" dirty="0" smtClean="0">
                <a:latin typeface="微软雅黑" panose="020B0503020204020204" pitchFamily="34" charset="-122"/>
                <a:ea typeface="微软雅黑" panose="020B0503020204020204" pitchFamily="34" charset="-122"/>
              </a:rPr>
              <a:t>分钟</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smtClean="0">
                <a:latin typeface="微软雅黑" panose="020B0503020204020204" pitchFamily="34" charset="-122"/>
                <a:ea typeface="微软雅黑" panose="020B0503020204020204" pitchFamily="34" charset="-122"/>
              </a:rPr>
              <a:t>平均</a:t>
            </a:r>
            <a:r>
              <a:rPr lang="zh-CN" altLang="zh-CN" sz="2400" dirty="0">
                <a:latin typeface="微软雅黑" panose="020B0503020204020204" pitchFamily="34" charset="-122"/>
                <a:ea typeface="微软雅黑" panose="020B0503020204020204" pitchFamily="34" charset="-122"/>
              </a:rPr>
              <a:t>作业周转时间为</a:t>
            </a:r>
            <a:r>
              <a:rPr lang="en-US" altLang="zh-CN" sz="2400" dirty="0">
                <a:latin typeface="微软雅黑" panose="020B0503020204020204" pitchFamily="34" charset="-122"/>
                <a:ea typeface="微软雅黑" panose="020B0503020204020204" pitchFamily="34" charset="-122"/>
              </a:rPr>
              <a:t>44</a:t>
            </a:r>
            <a:r>
              <a:rPr lang="zh-CN" altLang="zh-CN" sz="2400" dirty="0" smtClean="0">
                <a:latin typeface="微软雅黑" panose="020B0503020204020204" pitchFamily="34" charset="-122"/>
                <a:ea typeface="微软雅黑" panose="020B0503020204020204" pitchFamily="34" charset="-122"/>
              </a:rPr>
              <a:t>分钟</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zh-CN" sz="2400" dirty="0" smtClean="0">
                <a:latin typeface="微软雅黑" panose="020B0503020204020204" pitchFamily="34" charset="-122"/>
                <a:ea typeface="微软雅黑" panose="020B0503020204020204" pitchFamily="34" charset="-122"/>
              </a:rPr>
              <a:t>最大</a:t>
            </a:r>
            <a:r>
              <a:rPr lang="zh-CN" altLang="zh-CN" sz="2400" dirty="0">
                <a:latin typeface="微软雅黑" panose="020B0503020204020204" pitchFamily="34" charset="-122"/>
                <a:ea typeface="微软雅黑" panose="020B0503020204020204" pitchFamily="34" charset="-122"/>
              </a:rPr>
              <a:t>作业周转时间为</a:t>
            </a:r>
            <a:r>
              <a:rPr lang="en-US" altLang="zh-CN" sz="2400" dirty="0">
                <a:latin typeface="微软雅黑" panose="020B0503020204020204" pitchFamily="34" charset="-122"/>
                <a:ea typeface="微软雅黑" panose="020B0503020204020204" pitchFamily="34" charset="-122"/>
              </a:rPr>
              <a:t>55</a:t>
            </a:r>
            <a:r>
              <a:rPr lang="zh-CN" altLang="zh-CN" sz="2400" dirty="0">
                <a:latin typeface="微软雅黑" panose="020B0503020204020204" pitchFamily="34" charset="-122"/>
                <a:ea typeface="微软雅黑" panose="020B0503020204020204" pitchFamily="34" charset="-122"/>
              </a:rPr>
              <a:t>分钟</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36395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7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时间</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片长度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vs CPU</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利用率</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07</a:t>
            </a:r>
            <a:endParaRPr lang="zh-CN" altLang="en-US" dirty="0"/>
          </a:p>
        </p:txBody>
      </p:sp>
      <p:sp>
        <p:nvSpPr>
          <p:cNvPr id="7" name="Rectangle 3"/>
          <p:cNvSpPr>
            <a:spLocks noGrp="1" noChangeArrowheads="1"/>
          </p:cNvSpPr>
          <p:nvPr>
            <p:ph idx="1"/>
          </p:nvPr>
        </p:nvSpPr>
        <p:spPr>
          <a:xfrm>
            <a:off x="319544" y="1053194"/>
            <a:ext cx="11567656" cy="5608863"/>
          </a:xfrm>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a:latin typeface="微软雅黑" panose="020B0503020204020204" pitchFamily="34" charset="-122"/>
                <a:ea typeface="微软雅黑" panose="020B0503020204020204" pitchFamily="34" charset="-122"/>
                <a:cs typeface="Times New Roman" pitchFamily="18" charset="0"/>
              </a:rPr>
              <a:t>11</a:t>
            </a:r>
            <a:r>
              <a:rPr lang="zh-CN" altLang="en-US" sz="2400" dirty="0">
                <a:latin typeface="微软雅黑" panose="020B0503020204020204" pitchFamily="34" charset="-122"/>
                <a:ea typeface="微软雅黑" panose="020B0503020204020204" pitchFamily="34" charset="-122"/>
                <a:cs typeface="Times New Roman" pitchFamily="18" charset="0"/>
              </a:rPr>
              <a:t>个并发</a:t>
            </a:r>
            <a:r>
              <a:rPr lang="en-US" altLang="zh-CN" sz="2400" dirty="0">
                <a:latin typeface="微软雅黑" panose="020B0503020204020204" pitchFamily="34" charset="-122"/>
                <a:ea typeface="微软雅黑" panose="020B0503020204020204" pitchFamily="34" charset="-122"/>
                <a:cs typeface="Times New Roman" pitchFamily="18" charset="0"/>
              </a:rPr>
              <a:t>tasks/processes</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a:latin typeface="微软雅黑" panose="020B0503020204020204" pitchFamily="34" charset="-122"/>
                <a:ea typeface="微软雅黑" panose="020B0503020204020204" pitchFamily="34" charset="-122"/>
                <a:cs typeface="Times New Roman" pitchFamily="18" charset="0"/>
              </a:rPr>
              <a:t>10</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I/O bound tasks</a:t>
            </a:r>
            <a:r>
              <a:rPr lang="zh-CN" altLang="en-US" sz="2400" dirty="0">
                <a:latin typeface="微软雅黑" panose="020B0503020204020204" pitchFamily="34" charset="-122"/>
                <a:ea typeface="微软雅黑" panose="020B0503020204020204" pitchFamily="34" charset="-122"/>
                <a:cs typeface="Times New Roman" pitchFamily="18" charset="0"/>
              </a:rPr>
              <a:t>，由“</a:t>
            </a:r>
            <a:r>
              <a:rPr lang="en-US" altLang="zh-CN" sz="2400" dirty="0">
                <a:latin typeface="微软雅黑" panose="020B0503020204020204" pitchFamily="34" charset="-122"/>
                <a:ea typeface="微软雅黑" panose="020B0503020204020204" pitchFamily="34" charset="-122"/>
                <a:cs typeface="Times New Roman" pitchFamily="18" charset="0"/>
              </a:rPr>
              <a:t>1ms CPU burst + 10ms I/O burst</a:t>
            </a:r>
            <a:r>
              <a:rPr lang="zh-CN" altLang="en-US" sz="2400" dirty="0">
                <a:latin typeface="微软雅黑" panose="020B0503020204020204" pitchFamily="34" charset="-122"/>
                <a:ea typeface="微软雅黑" panose="020B0503020204020204" pitchFamily="34" charset="-122"/>
                <a:cs typeface="Times New Roman" pitchFamily="18" charset="0"/>
              </a:rPr>
              <a:t>”组成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CPU bound task</a:t>
            </a:r>
            <a:r>
              <a:rPr lang="zh-CN" altLang="en-US" sz="2400" dirty="0">
                <a:latin typeface="微软雅黑" panose="020B0503020204020204" pitchFamily="34" charset="-122"/>
                <a:ea typeface="微软雅黑" panose="020B0503020204020204" pitchFamily="34" charset="-122"/>
                <a:cs typeface="Times New Roman" pitchFamily="18" charset="0"/>
              </a:rPr>
              <a:t>，完全由</a:t>
            </a:r>
            <a:r>
              <a:rPr lang="en-US" altLang="zh-CN" sz="2400" dirty="0">
                <a:latin typeface="微软雅黑" panose="020B0503020204020204" pitchFamily="34" charset="-122"/>
                <a:ea typeface="微软雅黑" panose="020B0503020204020204" pitchFamily="34" charset="-122"/>
                <a:cs typeface="Times New Roman" pitchFamily="18" charset="0"/>
              </a:rPr>
              <a:t>CPU burst</a:t>
            </a:r>
            <a:r>
              <a:rPr lang="zh-CN" altLang="en-US" sz="2400" dirty="0" smtClean="0">
                <a:latin typeface="微软雅黑" panose="020B0503020204020204" pitchFamily="34" charset="-122"/>
                <a:ea typeface="微软雅黑" panose="020B0503020204020204" pitchFamily="34" charset="-122"/>
                <a:cs typeface="Times New Roman" pitchFamily="18" charset="0"/>
              </a:rPr>
              <a:t>组成</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cs typeface="Times New Roman" pitchFamily="18" charset="0"/>
              </a:rPr>
              <a:t>分别</a:t>
            </a:r>
            <a:r>
              <a:rPr lang="zh-CN" altLang="en-US" sz="2400" dirty="0">
                <a:latin typeface="微软雅黑" panose="020B0503020204020204" pitchFamily="34" charset="-122"/>
                <a:ea typeface="微软雅黑" panose="020B0503020204020204" pitchFamily="34" charset="-122"/>
                <a:cs typeface="Times New Roman" pitchFamily="18" charset="0"/>
              </a:rPr>
              <a:t>考察时间片</a:t>
            </a:r>
            <a:r>
              <a:rPr lang="en-US" altLang="zh-CN" sz="2400" dirty="0">
                <a:latin typeface="微软雅黑" panose="020B0503020204020204" pitchFamily="34" charset="-122"/>
                <a:ea typeface="微软雅黑" panose="020B0503020204020204" pitchFamily="34" charset="-122"/>
                <a:cs typeface="Times New Roman" pitchFamily="18" charset="0"/>
              </a:rPr>
              <a:t>=1ms</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10ms</a:t>
            </a:r>
            <a:r>
              <a:rPr lang="zh-CN" altLang="en-US" sz="2400" dirty="0">
                <a:latin typeface="微软雅黑" panose="020B0503020204020204" pitchFamily="34" charset="-122"/>
                <a:ea typeface="微软雅黑" panose="020B0503020204020204" pitchFamily="34" charset="-122"/>
                <a:cs typeface="Times New Roman" pitchFamily="18" charset="0"/>
              </a:rPr>
              <a:t>时，各自的</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利用率</a:t>
            </a:r>
          </a:p>
          <a:p>
            <a:pPr marL="342900" indent="-342900">
              <a:lnSpc>
                <a:spcPct val="100000"/>
              </a:lnSpc>
              <a:spcBef>
                <a:spcPts val="600"/>
              </a:spcBef>
              <a:buSzPct val="100000"/>
              <a:buFont typeface="Wingdings" panose="05000000000000000000" pitchFamily="2" charset="2"/>
              <a:buChar char="l"/>
              <a:tabLst>
                <a:tab pos="3032125" algn="ctr"/>
                <a:tab pos="4635500" algn="ctr"/>
              </a:tabLst>
            </a:pPr>
            <a:endParaRPr lang="en-US" altLang="zh-CN" sz="2400" dirty="0" smtClean="0">
              <a:latin typeface="Times New Roman" pitchFamily="18" charset="0"/>
              <a:cs typeface="Times New Roman" pitchFamily="18" charset="0"/>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p:txBody>
      </p:sp>
      <p:sp>
        <p:nvSpPr>
          <p:cNvPr id="8" name="Rectangle 1"/>
          <p:cNvSpPr>
            <a:spLocks noChangeArrowheads="1"/>
          </p:cNvSpPr>
          <p:nvPr/>
        </p:nvSpPr>
        <p:spPr bwMode="auto">
          <a:xfrm>
            <a:off x="3579813" y="3160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228600"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228600" algn="l"/>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10243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295467" y="548680"/>
            <a:ext cx="9601067" cy="72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TextBox 4"/>
              <p:cNvSpPr txBox="1"/>
              <p:nvPr/>
            </p:nvSpPr>
            <p:spPr>
              <a:xfrm>
                <a:off x="1" y="1"/>
                <a:ext cx="3887603"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I/O bound tasks  t1</a:t>
                </a:r>
                <a14:m>
                  <m:oMath xmlns:m="http://schemas.openxmlformats.org/officeDocument/2006/math">
                    <m:r>
                      <a:rPr lang="en-US" altLang="zh-CN" sz="2400" i="1" smtClean="0">
                        <a:latin typeface="Cambria Math"/>
                        <a:ea typeface="Cambria Math"/>
                      </a:rPr>
                      <m:t>~</m:t>
                    </m:r>
                  </m:oMath>
                </a14:m>
                <a:r>
                  <a:rPr lang="en-US" altLang="zh-CN" sz="2400" dirty="0" smtClean="0">
                    <a:latin typeface="微软雅黑" panose="020B0503020204020204" pitchFamily="34" charset="-122"/>
                    <a:ea typeface="微软雅黑" panose="020B0503020204020204" pitchFamily="34" charset="-122"/>
                  </a:rPr>
                  <a:t>t10: </a:t>
                </a:r>
                <a:endParaRPr lang="zh-CN" altLang="en-US" sz="2400" dirty="0">
                  <a:latin typeface="微软雅黑" panose="020B0503020204020204" pitchFamily="34" charset="-122"/>
                  <a:ea typeface="微软雅黑" panose="020B0503020204020204" pitchFamily="34"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1" y="1"/>
                <a:ext cx="3887603" cy="461665"/>
              </a:xfrm>
              <a:prstGeom prst="rect">
                <a:avLst/>
              </a:prstGeom>
              <a:blipFill rotWithShape="1">
                <a:blip r:embed="rId2"/>
                <a:stretch>
                  <a:fillRect l="-2351" t="-10526" r="-1411" b="-28947"/>
                </a:stretch>
              </a:blipFill>
            </p:spPr>
            <p:txBody>
              <a:bodyPr/>
              <a:lstStyle/>
              <a:p>
                <a:r>
                  <a:rPr lang="zh-CN" altLang="en-US">
                    <a:noFill/>
                  </a:rPr>
                  <a:t> </a:t>
                </a:r>
              </a:p>
            </p:txBody>
          </p:sp>
        </mc:Fallback>
      </mc:AlternateContent>
      <p:sp>
        <p:nvSpPr>
          <p:cNvPr id="6" name="矩形 5"/>
          <p:cNvSpPr/>
          <p:nvPr/>
        </p:nvSpPr>
        <p:spPr>
          <a:xfrm>
            <a:off x="335360" y="548680"/>
            <a:ext cx="960107" cy="7200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147199" y="85042"/>
            <a:ext cx="192021" cy="1440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7739487" y="81487"/>
            <a:ext cx="192021" cy="1440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TextBox 8"/>
          <p:cNvSpPr txBox="1"/>
          <p:nvPr/>
        </p:nvSpPr>
        <p:spPr>
          <a:xfrm>
            <a:off x="5428469" y="-16161"/>
            <a:ext cx="129561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CPU burst</a:t>
            </a:r>
            <a:endParaRPr lang="zh-CN" altLang="en-US" dirty="0">
              <a:latin typeface="微软雅黑" panose="020B0503020204020204" pitchFamily="34" charset="-122"/>
              <a:ea typeface="微软雅黑" panose="020B0503020204020204" pitchFamily="34" charset="-122"/>
            </a:endParaRPr>
          </a:p>
        </p:txBody>
      </p:sp>
      <p:sp>
        <p:nvSpPr>
          <p:cNvPr id="10" name="TextBox 9"/>
          <p:cNvSpPr txBox="1"/>
          <p:nvPr/>
        </p:nvSpPr>
        <p:spPr>
          <a:xfrm>
            <a:off x="8024381" y="-16161"/>
            <a:ext cx="11817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I/O</a:t>
            </a:r>
            <a:r>
              <a:rPr lang="en-US" altLang="zh-CN" dirty="0" smtClean="0">
                <a:latin typeface="微软雅黑" panose="020B0503020204020204" pitchFamily="34" charset="-122"/>
                <a:ea typeface="微软雅黑" panose="020B0503020204020204" pitchFamily="34" charset="-122"/>
              </a:rPr>
              <a:t> burst</a:t>
            </a:r>
            <a:endParaRPr lang="zh-CN" altLang="en-US" dirty="0">
              <a:latin typeface="微软雅黑" panose="020B0503020204020204" pitchFamily="34" charset="-122"/>
              <a:ea typeface="微软雅黑" panose="020B0503020204020204" pitchFamily="34" charset="-122"/>
            </a:endParaRPr>
          </a:p>
        </p:txBody>
      </p:sp>
      <p:sp>
        <p:nvSpPr>
          <p:cNvPr id="11" name="TextBox 10"/>
          <p:cNvSpPr txBox="1"/>
          <p:nvPr/>
        </p:nvSpPr>
        <p:spPr>
          <a:xfrm>
            <a:off x="0" y="1584177"/>
            <a:ext cx="347082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CPU</a:t>
            </a:r>
            <a:r>
              <a:rPr lang="en-US" altLang="zh-CN" sz="2400" dirty="0" smtClean="0">
                <a:latin typeface="微软雅黑" panose="020B0503020204020204" pitchFamily="34" charset="-122"/>
                <a:ea typeface="微软雅黑" panose="020B0503020204020204" pitchFamily="34" charset="-122"/>
              </a:rPr>
              <a:t> bound task   t11: </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35360" y="2132856"/>
            <a:ext cx="12289365" cy="720080"/>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TextBox 12"/>
              <p:cNvSpPr txBox="1"/>
              <p:nvPr/>
            </p:nvSpPr>
            <p:spPr>
              <a:xfrm>
                <a:off x="167680" y="3446585"/>
                <a:ext cx="11856640" cy="2677656"/>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Long-run task</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1. I/O bound task</a:t>
                </a:r>
                <a:r>
                  <a:rPr lang="zh-CN" altLang="en-US" sz="2400" dirty="0" smtClean="0">
                    <a:latin typeface="微软雅黑" panose="020B0503020204020204" pitchFamily="34" charset="-122"/>
                    <a:ea typeface="微软雅黑" panose="020B0503020204020204" pitchFamily="34" charset="-122"/>
                  </a:rPr>
                  <a:t>是由多个“</a:t>
                </a:r>
                <a:r>
                  <a:rPr lang="en-US" altLang="zh-CN" sz="2400" dirty="0" smtClean="0">
                    <a:latin typeface="微软雅黑" panose="020B0503020204020204" pitchFamily="34" charset="-122"/>
                    <a:ea typeface="微软雅黑" panose="020B0503020204020204" pitchFamily="34" charset="-122"/>
                  </a:rPr>
                  <a:t>1ms CPU burst + 10ms I/O burst</a:t>
                </a:r>
                <a:r>
                  <a:rPr lang="zh-CN" altLang="en-US" sz="2400" dirty="0" smtClean="0">
                    <a:latin typeface="微软雅黑" panose="020B0503020204020204" pitchFamily="34" charset="-122"/>
                    <a:ea typeface="微软雅黑" panose="020B0503020204020204" pitchFamily="34" charset="-122"/>
                  </a:rPr>
                  <a:t>”组成，生命周期</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周转时间</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执行时间远超</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个时间片</a:t>
                </a:r>
                <a:endParaRPr lang="en-US" altLang="zh-CN" sz="2400" dirty="0" smtClean="0">
                  <a:latin typeface="微软雅黑" panose="020B0503020204020204" pitchFamily="34" charset="-122"/>
                  <a:ea typeface="微软雅黑" panose="020B0503020204020204" pitchFamily="34" charset="-122"/>
                </a:endParaRPr>
              </a:p>
              <a:p>
                <a:pPr algn="l"/>
                <a:r>
                  <a:rPr lang="en-US" altLang="zh-CN" sz="2400" dirty="0" smtClean="0">
                    <a:latin typeface="微软雅黑" panose="020B0503020204020204" pitchFamily="34" charset="-122"/>
                    <a:ea typeface="微软雅黑" panose="020B0503020204020204" pitchFamily="34" charset="-122"/>
                  </a:rPr>
                  <a:t>2. CPU bound task</a:t>
                </a:r>
                <a:r>
                  <a:rPr lang="zh-CN" altLang="en-US" sz="2400" dirty="0" smtClean="0">
                    <a:latin typeface="微软雅黑" panose="020B0503020204020204" pitchFamily="34" charset="-122"/>
                    <a:ea typeface="微软雅黑" panose="020B0503020204020204" pitchFamily="34" charset="-122"/>
                  </a:rPr>
                  <a:t>的执行时间超过</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个时间片</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考察</a:t>
                </a:r>
                <a:r>
                  <a:rPr lang="en-US" altLang="zh-CN" sz="2400" b="1" dirty="0" smtClean="0">
                    <a:latin typeface="微软雅黑" panose="020B0503020204020204" pitchFamily="34" charset="-122"/>
                    <a:ea typeface="微软雅黑" panose="020B0503020204020204" pitchFamily="34" charset="-122"/>
                  </a:rPr>
                  <a:t>11</a:t>
                </a:r>
                <a:r>
                  <a:rPr lang="zh-CN" altLang="en-US" sz="2400" b="1" dirty="0" smtClean="0">
                    <a:latin typeface="微软雅黑" panose="020B0503020204020204" pitchFamily="34" charset="-122"/>
                    <a:ea typeface="微软雅黑" panose="020B0503020204020204" pitchFamily="34" charset="-122"/>
                  </a:rPr>
                  <a:t>个进程</a:t>
                </a:r>
                <a:r>
                  <a:rPr lang="en-US" altLang="zh-CN" sz="2400" b="1" dirty="0">
                    <a:latin typeface="微软雅黑" panose="020B0503020204020204" pitchFamily="34" charset="-122"/>
                    <a:ea typeface="微软雅黑" panose="020B0503020204020204" pitchFamily="34" charset="-122"/>
                  </a:rPr>
                  <a:t>t1</a:t>
                </a:r>
                <a14:m>
                  <m:oMath xmlns:m="http://schemas.openxmlformats.org/officeDocument/2006/math">
                    <m:r>
                      <a:rPr lang="en-US" altLang="zh-CN" sz="2400" b="1" i="1">
                        <a:latin typeface="Cambria Math"/>
                        <a:ea typeface="Cambria Math"/>
                      </a:rPr>
                      <m:t>~</m:t>
                    </m:r>
                  </m:oMath>
                </a14:m>
                <a:r>
                  <a:rPr lang="en-US" altLang="zh-CN" sz="2400" b="1" dirty="0">
                    <a:latin typeface="微软雅黑" panose="020B0503020204020204" pitchFamily="34" charset="-122"/>
                    <a:ea typeface="微软雅黑" panose="020B0503020204020204" pitchFamily="34" charset="-122"/>
                  </a:rPr>
                  <a:t>t1</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被调度一轮（每个进程获得一个时间片运行）后，用户态下执行时间占比</a:t>
                </a:r>
                <a:endParaRPr lang="zh-CN" altLang="en-US" sz="2400" b="1" dirty="0">
                  <a:latin typeface="微软雅黑" panose="020B0503020204020204" pitchFamily="34" charset="-122"/>
                  <a:ea typeface="微软雅黑" panose="020B0503020204020204" pitchFamily="34" charset="-122"/>
                </a:endParaRPr>
              </a:p>
            </p:txBody>
          </p:sp>
        </mc:Choice>
        <mc:Fallback>
          <p:sp>
            <p:nvSpPr>
              <p:cNvPr id="13" name="TextBox 12"/>
              <p:cNvSpPr txBox="1">
                <a:spLocks noRot="1" noChangeAspect="1" noMove="1" noResize="1" noEditPoints="1" noAdjustHandles="1" noChangeArrowheads="1" noChangeShapeType="1" noTextEdit="1"/>
              </p:cNvSpPr>
              <p:nvPr/>
            </p:nvSpPr>
            <p:spPr>
              <a:xfrm>
                <a:off x="167680" y="3446585"/>
                <a:ext cx="11856640" cy="2677656"/>
              </a:xfrm>
              <a:prstGeom prst="rect">
                <a:avLst/>
              </a:prstGeom>
              <a:blipFill rotWithShape="1">
                <a:blip r:embed="rId3"/>
                <a:stretch>
                  <a:fillRect l="-823" t="-1818" b="-4091"/>
                </a:stretch>
              </a:blipFill>
            </p:spPr>
            <p:txBody>
              <a:bodyPr/>
              <a:lstStyle/>
              <a:p>
                <a:r>
                  <a:rPr lang="zh-CN" altLang="en-US">
                    <a:noFill/>
                  </a:rPr>
                  <a:t> </a:t>
                </a:r>
              </a:p>
            </p:txBody>
          </p:sp>
        </mc:Fallback>
      </mc:AlternateContent>
      <p:sp>
        <p:nvSpPr>
          <p:cNvPr id="14" name="矩形 13"/>
          <p:cNvSpPr/>
          <p:nvPr/>
        </p:nvSpPr>
        <p:spPr>
          <a:xfrm>
            <a:off x="11857613" y="548680"/>
            <a:ext cx="9601067" cy="72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rPr>
              <a:t>10ms</a:t>
            </a:r>
            <a:endParaRPr lang="zh-CN" altLang="en-US" sz="2400" dirty="0">
              <a:solidFill>
                <a:srgbClr val="FF0000"/>
              </a:solidFill>
            </a:endParaRPr>
          </a:p>
        </p:txBody>
      </p:sp>
      <p:sp>
        <p:nvSpPr>
          <p:cNvPr id="15" name="矩形 14"/>
          <p:cNvSpPr/>
          <p:nvPr/>
        </p:nvSpPr>
        <p:spPr>
          <a:xfrm>
            <a:off x="10897507" y="548680"/>
            <a:ext cx="960107" cy="7200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2641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54531" y="914400"/>
            <a:ext cx="11482938" cy="5534526"/>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Examples </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1. </a:t>
            </a:r>
            <a:r>
              <a:rPr lang="zh-CN" altLang="en-US" sz="2400" dirty="0" smtClean="0">
                <a:solidFill>
                  <a:schemeClr val="tx1">
                    <a:lumMod val="85000"/>
                    <a:lumOff val="15000"/>
                  </a:schemeClr>
                </a:solidFill>
                <a:latin typeface="+mj-ea"/>
                <a:ea typeface="+mj-ea"/>
              </a:rPr>
              <a:t>并发进程吞吐量</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2</a:t>
            </a:r>
            <a:r>
              <a:rPr lang="en-US" altLang="zh-CN" sz="2400" dirty="0">
                <a:solidFill>
                  <a:schemeClr val="tx1">
                    <a:lumMod val="85000"/>
                    <a:lumOff val="15000"/>
                  </a:schemeClr>
                </a:solidFill>
                <a:latin typeface="+mj-ea"/>
                <a:ea typeface="+mj-ea"/>
              </a:rPr>
              <a:t>.</a:t>
            </a:r>
            <a:r>
              <a:rPr lang="en-US" altLang="zh-CN" sz="2400" dirty="0">
                <a:solidFill>
                  <a:schemeClr val="tx1">
                    <a:lumMod val="85000"/>
                    <a:lumOff val="15000"/>
                  </a:schemeClr>
                </a:solidFill>
                <a:latin typeface="+mj-ea"/>
                <a:ea typeface="+mj-ea"/>
              </a:rPr>
              <a:t> </a:t>
            </a:r>
            <a:r>
              <a:rPr lang="zh-CN" altLang="en-US" sz="2400" dirty="0">
                <a:solidFill>
                  <a:schemeClr val="tx1">
                    <a:lumMod val="85000"/>
                    <a:lumOff val="15000"/>
                  </a:schemeClr>
                </a:solidFill>
                <a:latin typeface="+mj-ea"/>
                <a:ea typeface="+mj-ea"/>
              </a:rPr>
              <a:t>优先级</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调度顺序 </a:t>
            </a:r>
            <a:r>
              <a:rPr lang="en-US" altLang="zh-CN" sz="2400" dirty="0">
                <a:solidFill>
                  <a:schemeClr val="tx1">
                    <a:lumMod val="85000"/>
                    <a:lumOff val="15000"/>
                  </a:schemeClr>
                </a:solidFill>
                <a:latin typeface="+mj-ea"/>
                <a:ea typeface="+mj-ea"/>
              </a:rPr>
              <a:t>vs </a:t>
            </a:r>
            <a:r>
              <a:rPr lang="zh-CN" altLang="en-US" sz="2400" dirty="0">
                <a:solidFill>
                  <a:schemeClr val="tx1">
                    <a:lumMod val="85000"/>
                    <a:lumOff val="15000"/>
                  </a:schemeClr>
                </a:solidFill>
                <a:latin typeface="+mj-ea"/>
                <a:ea typeface="+mj-ea"/>
              </a:rPr>
              <a:t>吞吐量</a:t>
            </a:r>
            <a:r>
              <a:rPr lang="en-US" altLang="zh-CN" sz="2400" dirty="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利用率</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3. HRRF scheduling</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4. </a:t>
            </a:r>
            <a:r>
              <a:rPr lang="en-US" altLang="zh-CN" sz="2400" dirty="0">
                <a:solidFill>
                  <a:schemeClr val="tx1">
                    <a:lumMod val="85000"/>
                    <a:lumOff val="15000"/>
                  </a:schemeClr>
                </a:solidFill>
                <a:latin typeface="+mj-ea"/>
                <a:ea typeface="+mj-ea"/>
              </a:rPr>
              <a:t>Scheduling </a:t>
            </a:r>
            <a:r>
              <a:rPr lang="en-US" altLang="zh-CN" sz="2400" dirty="0">
                <a:solidFill>
                  <a:schemeClr val="tx1">
                    <a:lumMod val="85000"/>
                    <a:lumOff val="15000"/>
                  </a:schemeClr>
                </a:solidFill>
                <a:latin typeface="+mj-ea"/>
                <a:ea typeface="+mj-ea"/>
              </a:rPr>
              <a:t>in real-time </a:t>
            </a:r>
            <a:r>
              <a:rPr lang="en-US" altLang="zh-CN" sz="2400" dirty="0" smtClean="0">
                <a:solidFill>
                  <a:schemeClr val="tx1">
                    <a:lumMod val="85000"/>
                    <a:lumOff val="15000"/>
                  </a:schemeClr>
                </a:solidFill>
                <a:latin typeface="+mj-ea"/>
                <a:ea typeface="+mj-ea"/>
              </a:rPr>
              <a:t>systems</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5. Job scheduling + process scheduling /</a:t>
            </a:r>
            <a:r>
              <a:rPr lang="zh-CN" altLang="en-US" sz="2400" dirty="0" smtClean="0">
                <a:solidFill>
                  <a:schemeClr val="tx1">
                    <a:lumMod val="85000"/>
                    <a:lumOff val="15000"/>
                  </a:schemeClr>
                </a:solidFill>
                <a:latin typeface="+mj-ea"/>
                <a:ea typeface="+mj-ea"/>
              </a:rPr>
              <a:t>长期调度 </a:t>
            </a:r>
            <a:r>
              <a:rPr lang="en-US" altLang="zh-CN" sz="2400" dirty="0" smtClean="0">
                <a:solidFill>
                  <a:schemeClr val="tx1">
                    <a:lumMod val="85000"/>
                    <a:lumOff val="15000"/>
                  </a:schemeClr>
                </a:solidFill>
                <a:latin typeface="+mj-ea"/>
                <a:ea typeface="+mj-ea"/>
              </a:rPr>
              <a:t>+ </a:t>
            </a:r>
            <a:r>
              <a:rPr lang="zh-CN" altLang="en-US" sz="2400" dirty="0" smtClean="0">
                <a:solidFill>
                  <a:schemeClr val="tx1">
                    <a:lumMod val="85000"/>
                    <a:lumOff val="15000"/>
                  </a:schemeClr>
                </a:solidFill>
                <a:latin typeface="+mj-ea"/>
                <a:ea typeface="+mj-ea"/>
              </a:rPr>
              <a:t>短期调度</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t>例</a:t>
            </a:r>
            <a:r>
              <a:rPr lang="en-US" altLang="zh-CN" sz="2400" dirty="0" smtClean="0"/>
              <a:t>6. </a:t>
            </a:r>
            <a:r>
              <a:rPr lang="zh-CN" altLang="zh-CN" sz="2400" dirty="0" smtClean="0"/>
              <a:t>作业调度</a:t>
            </a:r>
            <a:r>
              <a:rPr lang="en-US" altLang="zh-CN" sz="2400" dirty="0"/>
              <a:t>+</a:t>
            </a:r>
            <a:r>
              <a:rPr lang="zh-CN" altLang="zh-CN" sz="2400" dirty="0"/>
              <a:t>进程调度</a:t>
            </a:r>
            <a:r>
              <a:rPr lang="en-US" altLang="zh-CN" sz="2400" dirty="0"/>
              <a:t>+</a:t>
            </a:r>
            <a:r>
              <a:rPr lang="zh-CN" altLang="zh-CN" sz="2400" dirty="0"/>
              <a:t>对外设竞争</a:t>
            </a:r>
            <a:r>
              <a:rPr lang="en-US" altLang="zh-CN" sz="2400" dirty="0"/>
              <a:t>+</a:t>
            </a:r>
            <a:r>
              <a:rPr lang="zh-CN" altLang="zh-CN" sz="2400" dirty="0"/>
              <a:t>对主存</a:t>
            </a:r>
            <a:r>
              <a:rPr lang="zh-CN" altLang="zh-CN" sz="2400" dirty="0" smtClean="0"/>
              <a:t>竞争</a:t>
            </a:r>
            <a:endParaRPr lang="en-US" altLang="zh-CN" sz="2400" dirty="0" smtClean="0"/>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itchFamily="34" charset="-122"/>
                <a:ea typeface="微软雅黑" pitchFamily="34" charset="-122"/>
              </a:rPr>
              <a:t>例</a:t>
            </a:r>
            <a:r>
              <a:rPr lang="en-US" altLang="zh-CN" sz="2400" dirty="0" smtClean="0">
                <a:latin typeface="微软雅黑" pitchFamily="34" charset="-122"/>
                <a:ea typeface="微软雅黑" pitchFamily="34" charset="-122"/>
              </a:rPr>
              <a:t>7. </a:t>
            </a:r>
            <a:r>
              <a:rPr lang="zh-CN" altLang="en-US" sz="2400" dirty="0" smtClean="0">
                <a:latin typeface="微软雅黑" pitchFamily="34" charset="-122"/>
                <a:ea typeface="微软雅黑" pitchFamily="34" charset="-122"/>
              </a:rPr>
              <a:t>时间</a:t>
            </a:r>
            <a:r>
              <a:rPr lang="zh-CN" altLang="en-US" sz="2400" dirty="0">
                <a:latin typeface="微软雅黑" pitchFamily="34" charset="-122"/>
                <a:ea typeface="微软雅黑" pitchFamily="34" charset="-122"/>
              </a:rPr>
              <a:t>片长度 </a:t>
            </a:r>
            <a:r>
              <a:rPr lang="en-US" altLang="zh-CN" sz="2400" dirty="0">
                <a:latin typeface="微软雅黑" pitchFamily="34" charset="-122"/>
                <a:ea typeface="微软雅黑" pitchFamily="34" charset="-122"/>
              </a:rPr>
              <a:t>vs CPU</a:t>
            </a:r>
            <a:r>
              <a:rPr lang="zh-CN" altLang="en-US" sz="2400" dirty="0" smtClean="0">
                <a:latin typeface="微软雅黑" pitchFamily="34" charset="-122"/>
                <a:ea typeface="微软雅黑" pitchFamily="34" charset="-122"/>
              </a:rPr>
              <a:t>利用率</a:t>
            </a:r>
            <a:endParaRPr lang="en-US" altLang="zh-CN" sz="2400" dirty="0" smtClean="0">
              <a:latin typeface="微软雅黑" pitchFamily="34" charset="-122"/>
              <a:ea typeface="微软雅黑"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itchFamily="34" charset="-122"/>
                <a:ea typeface="微软雅黑" pitchFamily="34" charset="-122"/>
              </a:rPr>
              <a:t>例</a:t>
            </a:r>
            <a:r>
              <a:rPr lang="en-US" altLang="zh-CN" sz="2400" dirty="0" smtClean="0">
                <a:solidFill>
                  <a:schemeClr val="tx1">
                    <a:lumMod val="85000"/>
                    <a:lumOff val="15000"/>
                  </a:schemeClr>
                </a:solidFill>
                <a:latin typeface="微软雅黑" pitchFamily="34" charset="-122"/>
                <a:ea typeface="微软雅黑" pitchFamily="34" charset="-122"/>
              </a:rPr>
              <a:t>8. </a:t>
            </a:r>
            <a:r>
              <a:rPr lang="zh-CN" altLang="en-US" sz="2400" dirty="0" smtClean="0">
                <a:solidFill>
                  <a:schemeClr val="tx1">
                    <a:lumMod val="85000"/>
                    <a:lumOff val="15000"/>
                  </a:schemeClr>
                </a:solidFill>
                <a:latin typeface="微软雅黑" pitchFamily="34" charset="-122"/>
                <a:ea typeface="微软雅黑" pitchFamily="34" charset="-122"/>
              </a:rPr>
              <a:t>（反例）</a:t>
            </a:r>
            <a:r>
              <a:rPr lang="en-US" altLang="zh-CN" sz="2400" dirty="0" smtClean="0">
                <a:solidFill>
                  <a:schemeClr val="tx1">
                    <a:lumMod val="85000"/>
                    <a:lumOff val="15000"/>
                  </a:schemeClr>
                </a:solidFill>
                <a:latin typeface="微软雅黑" pitchFamily="34" charset="-122"/>
                <a:ea typeface="微软雅黑" pitchFamily="34" charset="-122"/>
              </a:rPr>
              <a:t>response time</a:t>
            </a:r>
            <a:r>
              <a:rPr lang="zh-CN" altLang="en-US" sz="2400" dirty="0" smtClean="0">
                <a:solidFill>
                  <a:schemeClr val="tx1">
                    <a:lumMod val="85000"/>
                    <a:lumOff val="15000"/>
                  </a:schemeClr>
                </a:solidFill>
                <a:latin typeface="微软雅黑" pitchFamily="34" charset="-122"/>
                <a:ea typeface="微软雅黑" pitchFamily="34" charset="-122"/>
              </a:rPr>
              <a:t>分析</a:t>
            </a:r>
            <a:endParaRPr lang="en-US" altLang="zh-CN" sz="2400" dirty="0">
              <a:solidFill>
                <a:schemeClr val="tx1">
                  <a:lumMod val="85000"/>
                  <a:lumOff val="15000"/>
                </a:schemeClr>
              </a:solidFill>
              <a:latin typeface="+mj-ea"/>
              <a:ea typeface="+mj-ea"/>
            </a:endParaRPr>
          </a:p>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ea typeface="+mj-ea"/>
              </a:rPr>
              <a:t>Exercises</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mj-ea"/>
              </a:rPr>
              <a:t>2 CPU</a:t>
            </a:r>
            <a:r>
              <a:rPr lang="zh-CN" altLang="en-US" sz="2400" dirty="0" smtClean="0">
                <a:latin typeface="+mj-ea"/>
              </a:rPr>
              <a:t>、</a:t>
            </a:r>
            <a:r>
              <a:rPr lang="en-US" altLang="zh-CN" sz="2400" dirty="0" smtClean="0">
                <a:latin typeface="+mj-ea"/>
              </a:rPr>
              <a:t>3</a:t>
            </a:r>
            <a:r>
              <a:rPr lang="zh-CN" altLang="en-US" sz="2400" dirty="0" smtClean="0">
                <a:latin typeface="+mj-ea"/>
              </a:rPr>
              <a:t>进程调度</a:t>
            </a:r>
            <a:endParaRPr lang="en-US" altLang="zh-CN" sz="2400" dirty="0" smtClean="0">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solidFill>
                <a:latin typeface="+mj-ea"/>
                <a:ea typeface="微软雅黑" pitchFamily="34" charset="-122"/>
              </a:rPr>
              <a:t>两</a:t>
            </a:r>
            <a:r>
              <a:rPr lang="zh-CN" altLang="en-US" sz="2400" dirty="0" smtClean="0">
                <a:solidFill>
                  <a:schemeClr val="tx1"/>
                </a:solidFill>
                <a:latin typeface="+mj-ea"/>
                <a:ea typeface="微软雅黑" pitchFamily="34" charset="-122"/>
              </a:rPr>
              <a:t>级队列反馈调度</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199456" y="1883767"/>
            <a:ext cx="9601067" cy="576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        </a:t>
            </a:r>
            <a:r>
              <a:rPr lang="en-US" altLang="zh-CN" sz="2400" dirty="0" smtClean="0">
                <a:solidFill>
                  <a:schemeClr val="bg1"/>
                </a:solidFill>
                <a:latin typeface="微软雅黑" panose="020B0503020204020204" pitchFamily="34" charset="-122"/>
                <a:ea typeface="微软雅黑" panose="020B0503020204020204" pitchFamily="34" charset="-122"/>
              </a:rPr>
              <a:t>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9992" y="1883766"/>
            <a:ext cx="960107" cy="5838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10122787" y="4702832"/>
            <a:ext cx="12289365" cy="504056"/>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bg1"/>
                </a:solidFill>
              </a:rPr>
              <a:t>t11</a:t>
            </a:r>
            <a:endParaRPr lang="zh-CN" altLang="en-US" sz="2400" dirty="0">
              <a:solidFill>
                <a:schemeClr val="bg1"/>
              </a:solidFill>
            </a:endParaRPr>
          </a:p>
        </p:txBody>
      </p:sp>
      <p:sp>
        <p:nvSpPr>
          <p:cNvPr id="2" name="TextBox 1"/>
          <p:cNvSpPr txBox="1"/>
          <p:nvPr/>
        </p:nvSpPr>
        <p:spPr>
          <a:xfrm>
            <a:off x="4376573" y="0"/>
            <a:ext cx="1654620" cy="400110"/>
          </a:xfrm>
          <a:prstGeom prst="rect">
            <a:avLst/>
          </a:prstGeom>
          <a:solidFill>
            <a:schemeClr val="accent2"/>
          </a:solidFill>
        </p:spPr>
        <p:txBody>
          <a:bodyPr wrap="none" rtlCol="0">
            <a:spAutoFit/>
          </a:bodyPr>
          <a:lstStyle/>
          <a:p>
            <a:r>
              <a:rPr lang="zh-CN" altLang="en-US" sz="2000" dirty="0" smtClean="0">
                <a:latin typeface="微软雅黑" pitchFamily="34" charset="-122"/>
                <a:ea typeface="微软雅黑" pitchFamily="34" charset="-122"/>
              </a:rPr>
              <a:t>时间片</a:t>
            </a:r>
            <a:r>
              <a:rPr lang="en-US" altLang="zh-CN" sz="2000" dirty="0" smtClean="0">
                <a:latin typeface="微软雅黑" pitchFamily="34" charset="-122"/>
                <a:ea typeface="微软雅黑" pitchFamily="34" charset="-122"/>
              </a:rPr>
              <a:t>=</a:t>
            </a:r>
            <a:r>
              <a:rPr lang="en-US" altLang="zh-CN" sz="2000" dirty="0" smtClean="0">
                <a:solidFill>
                  <a:srgbClr val="FF0000"/>
                </a:solidFill>
                <a:latin typeface="微软雅黑" pitchFamily="34" charset="-122"/>
                <a:ea typeface="微软雅黑" pitchFamily="34" charset="-122"/>
              </a:rPr>
              <a:t>1ms</a:t>
            </a:r>
            <a:endParaRPr lang="zh-CN" altLang="en-US" sz="2000" dirty="0">
              <a:solidFill>
                <a:srgbClr val="FF0000"/>
              </a:solidFill>
              <a:latin typeface="微软雅黑" pitchFamily="34" charset="-122"/>
              <a:ea typeface="微软雅黑" pitchFamily="34" charset="-122"/>
            </a:endParaRPr>
          </a:p>
        </p:txBody>
      </p:sp>
      <p:sp>
        <p:nvSpPr>
          <p:cNvPr id="3" name="TextBox 2"/>
          <p:cNvSpPr txBox="1"/>
          <p:nvPr/>
        </p:nvSpPr>
        <p:spPr>
          <a:xfrm>
            <a:off x="50160" y="330011"/>
            <a:ext cx="12192000" cy="646331"/>
          </a:xfrm>
          <a:prstGeom prst="rect">
            <a:avLst/>
          </a:prstGeom>
          <a:solidFill>
            <a:schemeClr val="bg1">
              <a:lumMod val="85000"/>
            </a:schemeClr>
          </a:solid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考察</a:t>
            </a:r>
            <a:r>
              <a:rPr lang="en-US" altLang="zh-CN" sz="1800" dirty="0" smtClean="0">
                <a:latin typeface="微软雅黑" panose="020B0503020204020204" pitchFamily="34" charset="-122"/>
                <a:ea typeface="微软雅黑" panose="020B0503020204020204" pitchFamily="34" charset="-122"/>
              </a:rPr>
              <a:t>11</a:t>
            </a:r>
            <a:r>
              <a:rPr lang="zh-CN" altLang="en-US" sz="1800" dirty="0" smtClean="0">
                <a:latin typeface="微软雅黑" panose="020B0503020204020204" pitchFamily="34" charset="-122"/>
                <a:ea typeface="微软雅黑" panose="020B0503020204020204" pitchFamily="34" charset="-122"/>
              </a:rPr>
              <a:t>个任务并发地被调度执行一次</a:t>
            </a:r>
            <a:r>
              <a:rPr lang="en-US" altLang="zh-CN" sz="1800" dirty="0" smtClean="0">
                <a:latin typeface="微软雅黑" panose="020B0503020204020204" pitchFamily="34" charset="-122"/>
                <a:ea typeface="微软雅黑" panose="020B0503020204020204" pitchFamily="34" charset="-122"/>
              </a:rPr>
              <a:t>: </a:t>
            </a:r>
          </a:p>
          <a:p>
            <a:r>
              <a:rPr lang="zh-CN" altLang="en-US" sz="1800" dirty="0" smtClean="0">
                <a:latin typeface="微软雅黑" panose="020B0503020204020204" pitchFamily="34" charset="-122"/>
                <a:ea typeface="微软雅黑" panose="020B0503020204020204" pitchFamily="34" charset="-122"/>
              </a:rPr>
              <a:t>对每隔</a:t>
            </a:r>
            <a:r>
              <a:rPr lang="en-US" altLang="zh-CN" sz="1800" dirty="0" smtClean="0">
                <a:latin typeface="微软雅黑" panose="020B0503020204020204" pitchFamily="34" charset="-122"/>
                <a:ea typeface="微软雅黑" panose="020B0503020204020204" pitchFamily="34" charset="-122"/>
              </a:rPr>
              <a:t>1ms</a:t>
            </a:r>
            <a:r>
              <a:rPr lang="zh-CN" altLang="en-US" sz="1800" dirty="0" smtClean="0">
                <a:latin typeface="微软雅黑" panose="020B0503020204020204" pitchFamily="34" charset="-122"/>
                <a:ea typeface="微软雅黑" panose="020B0503020204020204" pitchFamily="34" charset="-122"/>
              </a:rPr>
              <a:t>，进行一次耗时</a:t>
            </a:r>
            <a:r>
              <a:rPr lang="en-US" altLang="zh-CN" sz="1800" dirty="0" smtClean="0">
                <a:latin typeface="微软雅黑" panose="020B0503020204020204" pitchFamily="34" charset="-122"/>
                <a:ea typeface="微软雅黑" panose="020B0503020204020204" pitchFamily="34" charset="-122"/>
              </a:rPr>
              <a:t>0.1ms</a:t>
            </a:r>
            <a:r>
              <a:rPr lang="zh-CN" altLang="en-US" sz="1800" dirty="0" smtClean="0">
                <a:latin typeface="微软雅黑" panose="020B0503020204020204" pitchFamily="34" charset="-122"/>
                <a:ea typeface="微软雅黑" panose="020B0503020204020204" pitchFamily="34" charset="-122"/>
              </a:rPr>
              <a:t>的</a:t>
            </a:r>
            <a:r>
              <a:rPr lang="en-US" altLang="zh-CN" sz="1800" dirty="0" smtClean="0">
                <a:latin typeface="微软雅黑" panose="020B0503020204020204" pitchFamily="34" charset="-122"/>
                <a:ea typeface="微软雅黑" panose="020B0503020204020204" pitchFamily="34" charset="-122"/>
              </a:rPr>
              <a:t>context</a:t>
            </a:r>
            <a:r>
              <a:rPr lang="zh-CN" altLang="en-US" sz="1800" dirty="0" smtClean="0">
                <a:latin typeface="微软雅黑" panose="020B0503020204020204" pitchFamily="34" charset="-122"/>
                <a:ea typeface="微软雅黑" panose="020B0503020204020204" pitchFamily="34" charset="-122"/>
              </a:rPr>
              <a:t>切换，即在</a:t>
            </a:r>
            <a:r>
              <a:rPr lang="en-US" altLang="zh-CN" sz="1800" dirty="0" smtClean="0">
                <a:latin typeface="微软雅黑" panose="020B0503020204020204" pitchFamily="34" charset="-122"/>
                <a:ea typeface="微软雅黑" panose="020B0503020204020204" pitchFamily="34" charset="-122"/>
              </a:rPr>
              <a:t>(1+0.1)</a:t>
            </a:r>
            <a:r>
              <a:rPr lang="en-US" altLang="zh-CN" sz="1800" dirty="0" err="1" smtClean="0">
                <a:latin typeface="微软雅黑" panose="020B0503020204020204" pitchFamily="34" charset="-122"/>
                <a:ea typeface="微软雅黑" panose="020B0503020204020204" pitchFamily="34" charset="-122"/>
              </a:rPr>
              <a:t>ms</a:t>
            </a:r>
            <a:r>
              <a:rPr lang="zh-CN" altLang="en-US" sz="1800" dirty="0" smtClean="0">
                <a:latin typeface="微软雅黑" panose="020B0503020204020204" pitchFamily="34" charset="-122"/>
                <a:ea typeface="微软雅黑" panose="020B0503020204020204" pitchFamily="34" charset="-122"/>
              </a:rPr>
              <a:t>中有</a:t>
            </a:r>
            <a:r>
              <a:rPr lang="en-US" altLang="zh-CN" sz="1800" dirty="0" smtClean="0">
                <a:latin typeface="微软雅黑" panose="020B0503020204020204" pitchFamily="34" charset="-122"/>
                <a:ea typeface="微软雅黑" panose="020B0503020204020204" pitchFamily="34" charset="-122"/>
              </a:rPr>
              <a:t>1ms</a:t>
            </a:r>
            <a:r>
              <a:rPr lang="zh-CN" altLang="en-US" sz="1800" dirty="0" smtClean="0">
                <a:latin typeface="微软雅黑" panose="020B0503020204020204" pitchFamily="34" charset="-122"/>
                <a:ea typeface="微软雅黑" panose="020B0503020204020204" pitchFamily="34" charset="-122"/>
              </a:rPr>
              <a:t>在用户态下运行</a:t>
            </a:r>
            <a:endParaRPr lang="zh-CN" altLang="en-US" sz="1800" dirty="0">
              <a:latin typeface="微软雅黑" panose="020B0503020204020204" pitchFamily="34" charset="-122"/>
              <a:ea typeface="微软雅黑" panose="020B0503020204020204" pitchFamily="34" charset="-122"/>
            </a:endParaRPr>
          </a:p>
        </p:txBody>
      </p:sp>
      <p:sp>
        <p:nvSpPr>
          <p:cNvPr id="14" name="矩形 13"/>
          <p:cNvSpPr/>
          <p:nvPr/>
        </p:nvSpPr>
        <p:spPr>
          <a:xfrm>
            <a:off x="1030098" y="1869425"/>
            <a:ext cx="169359" cy="59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5" name="右大括号 14"/>
          <p:cNvSpPr/>
          <p:nvPr/>
        </p:nvSpPr>
        <p:spPr>
          <a:xfrm rot="16200000">
            <a:off x="535921" y="1200981"/>
            <a:ext cx="197607" cy="112946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TextBox 15"/>
          <p:cNvSpPr txBox="1"/>
          <p:nvPr/>
        </p:nvSpPr>
        <p:spPr>
          <a:xfrm>
            <a:off x="157807" y="1396381"/>
            <a:ext cx="833883" cy="369332"/>
          </a:xfrm>
          <a:prstGeom prst="rect">
            <a:avLst/>
          </a:prstGeom>
          <a:noFill/>
        </p:spPr>
        <p:txBody>
          <a:bodyPr wrap="non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1.1ms</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24" name="直接箭头连接符 23"/>
          <p:cNvCxnSpPr>
            <a:endCxn id="14" idx="0"/>
          </p:cNvCxnSpPr>
          <p:nvPr/>
        </p:nvCxnSpPr>
        <p:spPr>
          <a:xfrm flipH="1">
            <a:off x="1114777" y="1581047"/>
            <a:ext cx="372712" cy="28837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63219" y="1289065"/>
            <a:ext cx="7495979" cy="369332"/>
          </a:xfrm>
          <a:prstGeom prst="rect">
            <a:avLst/>
          </a:prstGeom>
          <a:solidFill>
            <a:schemeClr val="bg1"/>
          </a:solidFill>
          <a:ln>
            <a:solidFill>
              <a:srgbClr val="FF0000"/>
            </a:solidFill>
          </a:ln>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0.1ms switch:  t1: running -&gt; waiting;   t2: ready-&gt;running</a:t>
            </a:r>
            <a:endParaRPr lang="zh-CN" altLang="en-US" sz="1800" dirty="0">
              <a:latin typeface="微软雅黑" panose="020B0503020204020204" pitchFamily="34" charset="-122"/>
              <a:ea typeface="微软雅黑" panose="020B0503020204020204" pitchFamily="34" charset="-122"/>
            </a:endParaRPr>
          </a:p>
        </p:txBody>
      </p:sp>
      <p:sp>
        <p:nvSpPr>
          <p:cNvPr id="30" name="TextBox 29"/>
          <p:cNvSpPr txBox="1"/>
          <p:nvPr/>
        </p:nvSpPr>
        <p:spPr>
          <a:xfrm>
            <a:off x="9802284" y="3118953"/>
            <a:ext cx="461665" cy="898644"/>
          </a:xfrm>
          <a:prstGeom prst="rect">
            <a:avLst/>
          </a:prstGeom>
          <a:noFill/>
        </p:spPr>
        <p:txBody>
          <a:bodyPr vert="eaVert"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10965405" y="4702832"/>
            <a:ext cx="180691" cy="488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33" name="矩形 32"/>
          <p:cNvSpPr/>
          <p:nvPr/>
        </p:nvSpPr>
        <p:spPr>
          <a:xfrm>
            <a:off x="2341576" y="2604680"/>
            <a:ext cx="9601067" cy="576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        </a:t>
            </a:r>
            <a:r>
              <a:rPr lang="en-US" altLang="zh-CN" sz="2400" dirty="0" smtClean="0">
                <a:solidFill>
                  <a:schemeClr val="bg1"/>
                </a:solidFill>
                <a:latin typeface="微软雅黑" panose="020B0503020204020204" pitchFamily="34" charset="-122"/>
                <a:ea typeface="微软雅黑" panose="020B0503020204020204" pitchFamily="34" charset="-122"/>
              </a:rPr>
              <a:t>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1212112" y="2597722"/>
            <a:ext cx="960107" cy="5838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35" name="矩形 34"/>
          <p:cNvSpPr/>
          <p:nvPr/>
        </p:nvSpPr>
        <p:spPr>
          <a:xfrm>
            <a:off x="2172218" y="2590338"/>
            <a:ext cx="169359" cy="59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2" name="矩形 41"/>
          <p:cNvSpPr/>
          <p:nvPr/>
        </p:nvSpPr>
        <p:spPr>
          <a:xfrm>
            <a:off x="10083705" y="3907071"/>
            <a:ext cx="9601067" cy="576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FF0000"/>
                </a:solidFill>
              </a:rPr>
              <a:t>10ms   </a:t>
            </a:r>
            <a:r>
              <a:rPr lang="en-US" altLang="zh-CN" sz="2400" dirty="0" smtClean="0">
                <a:solidFill>
                  <a:schemeClr val="bg1"/>
                </a:solidFill>
              </a:rPr>
              <a:t>t10</a:t>
            </a:r>
            <a:endParaRPr lang="zh-CN" altLang="en-US" sz="2400" dirty="0">
              <a:solidFill>
                <a:schemeClr val="bg1"/>
              </a:solidFill>
            </a:endParaRPr>
          </a:p>
        </p:txBody>
      </p:sp>
      <p:sp>
        <p:nvSpPr>
          <p:cNvPr id="43" name="矩形 42"/>
          <p:cNvSpPr/>
          <p:nvPr/>
        </p:nvSpPr>
        <p:spPr>
          <a:xfrm>
            <a:off x="8954241" y="3900113"/>
            <a:ext cx="960107" cy="5838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4" name="矩形 43"/>
          <p:cNvSpPr/>
          <p:nvPr/>
        </p:nvSpPr>
        <p:spPr>
          <a:xfrm>
            <a:off x="9914347" y="3892729"/>
            <a:ext cx="169359" cy="59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5" name="矩形 44"/>
          <p:cNvSpPr/>
          <p:nvPr/>
        </p:nvSpPr>
        <p:spPr>
          <a:xfrm>
            <a:off x="12242160" y="5350905"/>
            <a:ext cx="9601067" cy="576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FF0000"/>
                </a:solidFill>
              </a:rPr>
              <a:t>10ms   </a:t>
            </a:r>
            <a:r>
              <a:rPr lang="en-US" altLang="zh-CN" sz="2400" dirty="0" smtClean="0">
                <a:solidFill>
                  <a:schemeClr val="bg1"/>
                </a:solidFill>
              </a:rPr>
              <a:t>t10</a:t>
            </a:r>
            <a:endParaRPr lang="zh-CN" altLang="en-US" sz="2400" dirty="0">
              <a:solidFill>
                <a:schemeClr val="bg1"/>
              </a:solidFill>
            </a:endParaRPr>
          </a:p>
        </p:txBody>
      </p:sp>
      <p:sp>
        <p:nvSpPr>
          <p:cNvPr id="46" name="矩形 45"/>
          <p:cNvSpPr/>
          <p:nvPr/>
        </p:nvSpPr>
        <p:spPr>
          <a:xfrm>
            <a:off x="11112696" y="5343947"/>
            <a:ext cx="960107" cy="5838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1ms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7" name="矩形 46"/>
          <p:cNvSpPr/>
          <p:nvPr/>
        </p:nvSpPr>
        <p:spPr>
          <a:xfrm>
            <a:off x="12072802" y="5336563"/>
            <a:ext cx="169359" cy="59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0550911" y="5454686"/>
            <a:ext cx="405880"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t1</a:t>
            </a:r>
            <a:endParaRPr lang="zh-CN" altLang="en-US" dirty="0">
              <a:latin typeface="微软雅黑" panose="020B0503020204020204" pitchFamily="34" charset="-122"/>
              <a:ea typeface="微软雅黑" panose="020B0503020204020204" pitchFamily="34" charset="-122"/>
            </a:endParaRPr>
          </a:p>
        </p:txBody>
      </p:sp>
      <p:sp>
        <p:nvSpPr>
          <p:cNvPr id="49" name="TextBox 48"/>
          <p:cNvSpPr txBox="1"/>
          <p:nvPr/>
        </p:nvSpPr>
        <p:spPr>
          <a:xfrm>
            <a:off x="11433994" y="6078955"/>
            <a:ext cx="461665" cy="1079783"/>
          </a:xfrm>
          <a:prstGeom prst="rect">
            <a:avLst/>
          </a:prstGeom>
          <a:noFill/>
        </p:spPr>
        <p:txBody>
          <a:bodyPr vert="eaVert" wrap="none" rtlCol="0">
            <a:spAutoFit/>
          </a:bodyPr>
          <a:lstStyle/>
          <a:p>
            <a:r>
              <a:rPr lang="en-US" altLang="zh-CN" dirty="0" smtClean="0"/>
              <a:t>………….</a:t>
            </a:r>
            <a:endParaRPr lang="zh-CN" altLang="en-US" dirty="0"/>
          </a:p>
        </p:txBody>
      </p:sp>
      <mc:AlternateContent xmlns:mc="http://schemas.openxmlformats.org/markup-compatibility/2006">
        <mc:Choice xmlns:a14="http://schemas.microsoft.com/office/drawing/2010/main" Requires="a14">
          <p:sp>
            <p:nvSpPr>
              <p:cNvPr id="50" name="TextBox 49"/>
              <p:cNvSpPr txBox="1"/>
              <p:nvPr/>
            </p:nvSpPr>
            <p:spPr>
              <a:xfrm>
                <a:off x="335360" y="3429000"/>
                <a:ext cx="5078634" cy="2473113"/>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CPU </a:t>
                </a:r>
                <a:r>
                  <a:rPr lang="zh-CN" altLang="en-US" sz="2400" dirty="0" smtClean="0">
                    <a:latin typeface="微软雅黑" panose="020B0503020204020204" pitchFamily="34" charset="-122"/>
                    <a:ea typeface="微软雅黑" panose="020B0503020204020204" pitchFamily="34" charset="-122"/>
                  </a:rPr>
                  <a:t>利用率</a:t>
                </a:r>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smtClean="0">
                            <a:latin typeface="Cambria Math"/>
                          </a:rPr>
                        </m:ctrlPr>
                      </m:fPr>
                      <m:num>
                        <m:r>
                          <a:rPr lang="zh-CN" altLang="en-US" sz="2400" i="1">
                            <a:latin typeface="Cambria Math"/>
                          </a:rPr>
                          <m:t>用户态</m:t>
                        </m:r>
                        <m:r>
                          <a:rPr lang="zh-CN" altLang="en-US" sz="2400" i="1" smtClean="0">
                            <a:latin typeface="Cambria Math"/>
                          </a:rPr>
                          <m:t>执行</m:t>
                        </m:r>
                        <m:r>
                          <a:rPr lang="zh-CN" altLang="en-US" sz="2400" i="1">
                            <a:latin typeface="Cambria Math"/>
                          </a:rPr>
                          <m:t>时间</m:t>
                        </m:r>
                      </m:num>
                      <m:den>
                        <m:r>
                          <a:rPr lang="zh-CN" altLang="en-US" sz="2400" i="1">
                            <a:latin typeface="Cambria Math"/>
                          </a:rPr>
                          <m:t>用户态</m:t>
                        </m:r>
                        <m:r>
                          <a:rPr lang="zh-CN" altLang="en-US" sz="2400" i="1" smtClean="0">
                            <a:latin typeface="Cambria Math"/>
                          </a:rPr>
                          <m:t>执行</m:t>
                        </m:r>
                        <m:r>
                          <a:rPr lang="zh-CN" altLang="en-US" sz="2400" i="1">
                            <a:latin typeface="Cambria Math"/>
                          </a:rPr>
                          <m:t>时间</m:t>
                        </m:r>
                        <m:r>
                          <a:rPr lang="en-US" altLang="zh-CN" sz="2400" b="0" i="1" smtClean="0">
                            <a:latin typeface="Cambria Math"/>
                          </a:rPr>
                          <m:t>+</m:t>
                        </m:r>
                        <m:r>
                          <a:rPr lang="zh-CN" altLang="en-US" sz="2400" i="1">
                            <a:latin typeface="Cambria Math"/>
                          </a:rPr>
                          <m:t>内核态</m:t>
                        </m:r>
                        <m:r>
                          <m:rPr>
                            <m:sty m:val="p"/>
                          </m:rPr>
                          <a:rPr lang="en-US" altLang="zh-CN" sz="2400" i="1" smtClean="0">
                            <a:latin typeface="Cambria Math"/>
                          </a:rPr>
                          <m:t>switch</m:t>
                        </m:r>
                        <m:r>
                          <a:rPr lang="zh-CN" altLang="en-US" sz="2400" i="1">
                            <a:latin typeface="Cambria Math"/>
                          </a:rPr>
                          <m:t>时间</m:t>
                        </m:r>
                      </m:den>
                    </m:f>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smtClean="0">
                            <a:latin typeface="Cambria Math"/>
                          </a:rPr>
                        </m:ctrlPr>
                      </m:fPr>
                      <m:num>
                        <m:r>
                          <a:rPr lang="en-US" altLang="zh-CN" sz="2400" b="0" i="1" smtClean="0">
                            <a:latin typeface="Cambria Math"/>
                          </a:rPr>
                          <m:t>1</m:t>
                        </m:r>
                        <m:r>
                          <a:rPr lang="en-US" altLang="zh-CN" sz="2400" b="0" i="1" smtClean="0">
                            <a:latin typeface="Cambria Math"/>
                          </a:rPr>
                          <m:t>𝑚𝑠</m:t>
                        </m:r>
                        <m:r>
                          <a:rPr lang="zh-CN" altLang="en-US" sz="2400" i="1">
                            <a:latin typeface="Cambria Math"/>
                          </a:rPr>
                          <m:t>时间片</m:t>
                        </m:r>
                        <m:r>
                          <a:rPr lang="en-US" altLang="zh-CN" sz="2400" i="1" smtClean="0">
                            <a:latin typeface="Cambria Math"/>
                            <a:ea typeface="Cambria Math"/>
                          </a:rPr>
                          <m:t>×</m:t>
                        </m:r>
                        <m:r>
                          <a:rPr lang="en-US" altLang="zh-CN" sz="2400" b="0" i="1" smtClean="0">
                            <a:latin typeface="Cambria Math"/>
                            <a:ea typeface="Cambria Math"/>
                          </a:rPr>
                          <m:t>1</m:t>
                        </m:r>
                        <m:r>
                          <a:rPr lang="en-US" altLang="zh-CN" sz="2400" b="0" i="1" smtClean="0">
                            <a:latin typeface="Cambria Math" panose="02040503050406030204" pitchFamily="18" charset="0"/>
                            <a:ea typeface="Cambria Math"/>
                          </a:rPr>
                          <m:t>1</m:t>
                        </m:r>
                        <m:r>
                          <a:rPr lang="en-US" altLang="zh-CN" sz="2400" b="0" i="1" smtClean="0">
                            <a:latin typeface="Cambria Math"/>
                          </a:rPr>
                          <m:t> </m:t>
                        </m:r>
                      </m:num>
                      <m:den>
                        <m:r>
                          <a:rPr lang="en-US" altLang="zh-CN" sz="2400" b="0" i="1" smtClean="0">
                            <a:latin typeface="Cambria Math"/>
                          </a:rPr>
                          <m:t>(1</m:t>
                        </m:r>
                        <m:r>
                          <m:rPr>
                            <m:sty m:val="p"/>
                          </m:rPr>
                          <a:rPr lang="en-US" altLang="zh-CN" sz="2400" i="1">
                            <a:latin typeface="Cambria Math"/>
                          </a:rPr>
                          <m:t>ms</m:t>
                        </m:r>
                        <m:r>
                          <a:rPr lang="zh-CN" altLang="en-US" sz="2400" i="1" smtClean="0">
                            <a:latin typeface="Cambria Math"/>
                          </a:rPr>
                          <m:t>时间片</m:t>
                        </m:r>
                        <m:r>
                          <a:rPr lang="en-US" altLang="zh-CN" sz="2400" i="1">
                            <a:latin typeface="Cambria Math"/>
                          </a:rPr>
                          <m:t>+</m:t>
                        </m:r>
                        <m:r>
                          <a:rPr lang="en-US" altLang="zh-CN" sz="2400" b="0" i="1" smtClean="0">
                            <a:latin typeface="Cambria Math"/>
                          </a:rPr>
                          <m:t>0.1</m:t>
                        </m:r>
                        <m:r>
                          <m:rPr>
                            <m:sty m:val="p"/>
                          </m:rPr>
                          <a:rPr lang="en-US" altLang="zh-CN" sz="2400" i="1">
                            <a:latin typeface="Cambria Math"/>
                          </a:rPr>
                          <m:t>ms</m:t>
                        </m:r>
                        <m:r>
                          <a:rPr lang="en-US" altLang="zh-CN" sz="2400" b="0" i="1" smtClean="0">
                            <a:latin typeface="Cambria Math"/>
                          </a:rPr>
                          <m:t> </m:t>
                        </m:r>
                        <m:r>
                          <m:rPr>
                            <m:sty m:val="p"/>
                          </m:rPr>
                          <a:rPr lang="en-US" altLang="zh-CN" sz="2400" i="1">
                            <a:latin typeface="Cambria Math"/>
                          </a:rPr>
                          <m:t>switch</m:t>
                        </m:r>
                        <m:r>
                          <a:rPr lang="zh-CN" altLang="en-US" sz="2400" i="1">
                            <a:latin typeface="Cambria Math"/>
                          </a:rPr>
                          <m:t>时间</m:t>
                        </m:r>
                        <m:r>
                          <a:rPr lang="en-US" altLang="zh-CN" sz="2400" b="0" i="1" smtClean="0">
                            <a:latin typeface="Cambria Math"/>
                          </a:rPr>
                          <m:t>)</m:t>
                        </m:r>
                        <m:r>
                          <a:rPr lang="en-US" altLang="zh-CN" sz="2400" b="0" i="1" smtClean="0">
                            <a:latin typeface="Cambria Math"/>
                            <a:ea typeface="Cambria Math"/>
                          </a:rPr>
                          <m:t>×1</m:t>
                        </m:r>
                        <m:r>
                          <a:rPr lang="en-US" altLang="zh-CN" sz="2400" b="0" i="1" smtClean="0">
                            <a:latin typeface="Cambria Math" panose="02040503050406030204" pitchFamily="18" charset="0"/>
                            <a:ea typeface="Cambria Math"/>
                          </a:rPr>
                          <m:t>1</m:t>
                        </m:r>
                      </m:den>
                    </m:f>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a:latin typeface="Cambria Math"/>
                          </a:rPr>
                        </m:ctrlPr>
                      </m:fPr>
                      <m:num>
                        <m:r>
                          <a:rPr lang="en-US" altLang="zh-CN" sz="2400" b="0" i="1" smtClean="0">
                            <a:latin typeface="Cambria Math"/>
                          </a:rPr>
                          <m:t>1</m:t>
                        </m:r>
                        <m:r>
                          <a:rPr lang="en-US" altLang="zh-CN" sz="2400" b="0" i="1" smtClean="0">
                            <a:latin typeface="Cambria Math"/>
                          </a:rPr>
                          <m:t>𝑚𝑠</m:t>
                        </m:r>
                        <m:r>
                          <a:rPr lang="en-US" altLang="zh-CN" sz="2400" i="1">
                            <a:latin typeface="Cambria Math"/>
                            <a:ea typeface="Cambria Math"/>
                          </a:rPr>
                          <m:t>×</m:t>
                        </m:r>
                        <m:r>
                          <a:rPr lang="en-US" altLang="zh-CN" sz="2400" i="1">
                            <a:latin typeface="Cambria Math"/>
                          </a:rPr>
                          <m:t>1</m:t>
                        </m:r>
                        <m:r>
                          <a:rPr lang="en-US" altLang="zh-CN" sz="2400" b="0" i="1" smtClean="0">
                            <a:latin typeface="Cambria Math" panose="02040503050406030204" pitchFamily="18" charset="0"/>
                          </a:rPr>
                          <m:t>1</m:t>
                        </m:r>
                      </m:num>
                      <m:den>
                        <m:r>
                          <a:rPr lang="en-US" altLang="zh-CN" sz="2400" b="0" i="1" smtClean="0">
                            <a:latin typeface="Cambria Math"/>
                          </a:rPr>
                          <m:t>(</m:t>
                        </m:r>
                        <m:r>
                          <a:rPr lang="en-US" altLang="zh-CN" sz="2400" i="1">
                            <a:latin typeface="Cambria Math"/>
                          </a:rPr>
                          <m:t>1</m:t>
                        </m:r>
                        <m:r>
                          <m:rPr>
                            <m:sty m:val="p"/>
                          </m:rPr>
                          <a:rPr lang="en-US" altLang="zh-CN" sz="2400" i="1">
                            <a:latin typeface="Cambria Math"/>
                          </a:rPr>
                          <m:t>ms</m:t>
                        </m:r>
                        <m:r>
                          <a:rPr lang="en-US" altLang="zh-CN" sz="2400" i="1">
                            <a:latin typeface="Cambria Math"/>
                          </a:rPr>
                          <m:t>+0.1</m:t>
                        </m:r>
                        <m:r>
                          <m:rPr>
                            <m:sty m:val="p"/>
                          </m:rPr>
                          <a:rPr lang="en-US" altLang="zh-CN" sz="2400" i="1">
                            <a:latin typeface="Cambria Math"/>
                          </a:rPr>
                          <m:t>ms</m:t>
                        </m:r>
                        <m:r>
                          <a:rPr lang="en-US" altLang="zh-CN" sz="2400" b="0" i="1" smtClean="0">
                            <a:latin typeface="Cambria Math"/>
                          </a:rPr>
                          <m:t>)</m:t>
                        </m:r>
                        <m:r>
                          <a:rPr lang="en-US" altLang="zh-CN" sz="2400" b="0" i="1" smtClean="0">
                            <a:latin typeface="Cambria Math"/>
                            <a:ea typeface="Cambria Math"/>
                          </a:rPr>
                          <m:t>×1</m:t>
                        </m:r>
                        <m:r>
                          <a:rPr lang="en-US" altLang="zh-CN" sz="2400" b="0" i="1" smtClean="0">
                            <a:latin typeface="Cambria Math" panose="02040503050406030204" pitchFamily="18" charset="0"/>
                            <a:ea typeface="Cambria Math"/>
                          </a:rPr>
                          <m:t>1</m:t>
                        </m:r>
                      </m:den>
                    </m:f>
                  </m:oMath>
                </a14:m>
                <a:r>
                  <a:rPr lang="en-US" altLang="zh-CN" sz="2400" dirty="0" smtClean="0">
                    <a:latin typeface="微软雅黑" panose="020B0503020204020204" pitchFamily="34" charset="-122"/>
                    <a:ea typeface="微软雅黑" panose="020B0503020204020204" pitchFamily="34" charset="-122"/>
                  </a:rPr>
                  <a:t>=90.91%</a:t>
                </a:r>
              </a:p>
            </p:txBody>
          </p:sp>
        </mc:Choice>
        <mc:Fallback>
          <p:sp>
            <p:nvSpPr>
              <p:cNvPr id="50" name="TextBox 49"/>
              <p:cNvSpPr txBox="1">
                <a:spLocks noRot="1" noChangeAspect="1" noMove="1" noResize="1" noEditPoints="1" noAdjustHandles="1" noChangeArrowheads="1" noChangeShapeType="1" noTextEdit="1"/>
              </p:cNvSpPr>
              <p:nvPr/>
            </p:nvSpPr>
            <p:spPr>
              <a:xfrm>
                <a:off x="335360" y="3429000"/>
                <a:ext cx="5078634" cy="2473113"/>
              </a:xfrm>
              <a:prstGeom prst="rect">
                <a:avLst/>
              </a:prstGeom>
              <a:blipFill rotWithShape="1">
                <a:blip r:embed="rId2"/>
                <a:stretch>
                  <a:fillRect l="-1801" t="-1975"/>
                </a:stretch>
              </a:blipFill>
            </p:spPr>
            <p:txBody>
              <a:bodyPr/>
              <a:lstStyle/>
              <a:p>
                <a:r>
                  <a:rPr lang="zh-CN" altLang="en-US">
                    <a:noFill/>
                  </a:rPr>
                  <a:t> </a:t>
                </a:r>
              </a:p>
            </p:txBody>
          </p:sp>
        </mc:Fallback>
      </mc:AlternateContent>
      <p:cxnSp>
        <p:nvCxnSpPr>
          <p:cNvPr id="52" name="直接箭头连接符 51"/>
          <p:cNvCxnSpPr/>
          <p:nvPr/>
        </p:nvCxnSpPr>
        <p:spPr>
          <a:xfrm>
            <a:off x="157807" y="6597352"/>
            <a:ext cx="1191499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31301" y="6308274"/>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4" name="矩形 53"/>
          <p:cNvSpPr/>
          <p:nvPr/>
        </p:nvSpPr>
        <p:spPr>
          <a:xfrm>
            <a:off x="1091407" y="6304535"/>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5" name="矩形 54"/>
          <p:cNvSpPr/>
          <p:nvPr/>
        </p:nvSpPr>
        <p:spPr>
          <a:xfrm>
            <a:off x="1260725" y="6301734"/>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6" name="矩形 55"/>
          <p:cNvSpPr/>
          <p:nvPr/>
        </p:nvSpPr>
        <p:spPr>
          <a:xfrm>
            <a:off x="2220831" y="6297995"/>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7" name="矩形 56"/>
          <p:cNvSpPr/>
          <p:nvPr/>
        </p:nvSpPr>
        <p:spPr>
          <a:xfrm>
            <a:off x="9038919" y="6297996"/>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8" name="矩形 57"/>
          <p:cNvSpPr/>
          <p:nvPr/>
        </p:nvSpPr>
        <p:spPr>
          <a:xfrm>
            <a:off x="9999025" y="6294257"/>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0" name="矩形 59"/>
          <p:cNvSpPr/>
          <p:nvPr/>
        </p:nvSpPr>
        <p:spPr>
          <a:xfrm>
            <a:off x="10152508" y="6301733"/>
            <a:ext cx="786709" cy="302160"/>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0952463" y="6294256"/>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3" name="矩形 62"/>
          <p:cNvSpPr/>
          <p:nvPr/>
        </p:nvSpPr>
        <p:spPr>
          <a:xfrm>
            <a:off x="2371956" y="6312864"/>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4" name="矩形 63"/>
          <p:cNvSpPr/>
          <p:nvPr/>
        </p:nvSpPr>
        <p:spPr>
          <a:xfrm>
            <a:off x="3332062" y="6309125"/>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5" name="矩形 64"/>
          <p:cNvSpPr/>
          <p:nvPr/>
        </p:nvSpPr>
        <p:spPr>
          <a:xfrm>
            <a:off x="3501380" y="6306324"/>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6" name="矩形 65"/>
          <p:cNvSpPr/>
          <p:nvPr/>
        </p:nvSpPr>
        <p:spPr>
          <a:xfrm>
            <a:off x="4461486" y="6302585"/>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5195754" y="6259269"/>
            <a:ext cx="74732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8" name="矩形 67"/>
          <p:cNvSpPr/>
          <p:nvPr/>
        </p:nvSpPr>
        <p:spPr>
          <a:xfrm>
            <a:off x="6769668" y="6304535"/>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9" name="矩形 68"/>
          <p:cNvSpPr/>
          <p:nvPr/>
        </p:nvSpPr>
        <p:spPr>
          <a:xfrm>
            <a:off x="7729774" y="6300796"/>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0" name="矩形 69"/>
          <p:cNvSpPr/>
          <p:nvPr/>
        </p:nvSpPr>
        <p:spPr>
          <a:xfrm>
            <a:off x="7899092" y="6297995"/>
            <a:ext cx="960107" cy="2956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1" name="矩形 70"/>
          <p:cNvSpPr/>
          <p:nvPr/>
        </p:nvSpPr>
        <p:spPr>
          <a:xfrm>
            <a:off x="8859198" y="6294256"/>
            <a:ext cx="169359" cy="2993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cxnSp>
        <p:nvCxnSpPr>
          <p:cNvPr id="51" name="直接连接符 50"/>
          <p:cNvCxnSpPr>
            <a:stCxn id="31" idx="3"/>
            <a:endCxn id="61" idx="3"/>
          </p:cNvCxnSpPr>
          <p:nvPr/>
        </p:nvCxnSpPr>
        <p:spPr>
          <a:xfrm flipH="1">
            <a:off x="11121821" y="4946889"/>
            <a:ext cx="24275" cy="14970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065319" y="3957516"/>
            <a:ext cx="540533"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t10</a:t>
            </a:r>
            <a:endParaRPr lang="zh-CN" altLang="en-US" dirty="0">
              <a:latin typeface="微软雅黑" panose="020B0503020204020204" pitchFamily="34" charset="-122"/>
              <a:ea typeface="微软雅黑" panose="020B0503020204020204" pitchFamily="34" charset="-122"/>
            </a:endParaRPr>
          </a:p>
        </p:txBody>
      </p:sp>
      <p:sp>
        <p:nvSpPr>
          <p:cNvPr id="59" name="TextBox 58"/>
          <p:cNvSpPr txBox="1"/>
          <p:nvPr/>
        </p:nvSpPr>
        <p:spPr>
          <a:xfrm>
            <a:off x="9237302" y="4745224"/>
            <a:ext cx="540533"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t11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2554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矩形 102"/>
          <p:cNvSpPr/>
          <p:nvPr/>
        </p:nvSpPr>
        <p:spPr>
          <a:xfrm>
            <a:off x="4973823" y="6233252"/>
            <a:ext cx="4697971" cy="379604"/>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t11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721586" y="1268762"/>
            <a:ext cx="4702341" cy="3600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        </a:t>
            </a:r>
            <a:r>
              <a:rPr lang="en-US" altLang="zh-CN" sz="2400" dirty="0" smtClean="0">
                <a:solidFill>
                  <a:schemeClr val="bg1"/>
                </a:solidFill>
                <a:latin typeface="微软雅黑" panose="020B0503020204020204" pitchFamily="34" charset="-122"/>
                <a:ea typeface="微软雅黑" panose="020B0503020204020204" pitchFamily="34" charset="-122"/>
              </a:rPr>
              <a:t>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31302" y="1268760"/>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985586" y="3091954"/>
            <a:ext cx="4662809" cy="337046"/>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t11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7193" y="0"/>
            <a:ext cx="5835252" cy="461665"/>
          </a:xfrm>
          <a:prstGeom prst="rect">
            <a:avLst/>
          </a:prstGeom>
          <a:solidFill>
            <a:schemeClr val="bg1">
              <a:lumMod val="85000"/>
            </a:schemeClr>
          </a:solidFill>
        </p:spPr>
        <p:txBody>
          <a:bodyPr wrap="none" rtlCol="0">
            <a:spAutoFit/>
          </a:bodyPr>
          <a:lstStyle/>
          <a:p>
            <a:pPr algn="l"/>
            <a:r>
              <a:rPr lang="zh-CN" altLang="en-US" sz="2400" dirty="0" smtClean="0">
                <a:latin typeface="微软雅黑" panose="020B0503020204020204" pitchFamily="34" charset="-122"/>
                <a:ea typeface="微软雅黑" panose="020B0503020204020204" pitchFamily="34" charset="-122"/>
              </a:rPr>
              <a:t>时间片</a:t>
            </a:r>
            <a:r>
              <a:rPr lang="en-US" altLang="zh-CN" dirty="0" smtClean="0">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10ms</a:t>
            </a:r>
            <a:r>
              <a:rPr lang="zh-CN" altLang="en-US" dirty="0" smtClean="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考察</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个任务并发地被调度执行一次</a:t>
            </a:r>
            <a:endParaRPr lang="zh-CN" altLang="en-US"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TextBox 2"/>
              <p:cNvSpPr txBox="1"/>
              <p:nvPr/>
            </p:nvSpPr>
            <p:spPr>
              <a:xfrm>
                <a:off x="9393" y="412758"/>
                <a:ext cx="12192000" cy="707886"/>
              </a:xfrm>
              <a:prstGeom prst="rect">
                <a:avLst/>
              </a:prstGeom>
              <a:solidFill>
                <a:schemeClr val="bg1">
                  <a:lumMod val="85000"/>
                </a:schemeClr>
              </a:solidFill>
            </p:spPr>
            <p:txBody>
              <a:bodyPr wrap="square" rtlCol="0">
                <a:spAutoFit/>
              </a:bodyPr>
              <a:lstStyle/>
              <a:p>
                <a:pPr algn="l"/>
                <a:r>
                  <a:rPr lang="zh-CN" altLang="en-US" sz="2000" dirty="0" smtClean="0">
                    <a:solidFill>
                      <a:schemeClr val="tx1"/>
                    </a:solidFill>
                  </a:rPr>
                  <a:t>对</a:t>
                </a:r>
                <a:r>
                  <a:rPr lang="en-US" altLang="zh-CN" sz="2000" dirty="0">
                    <a:solidFill>
                      <a:schemeClr val="tx1"/>
                    </a:solidFill>
                  </a:rPr>
                  <a:t>t1</a:t>
                </a:r>
                <a14:m>
                  <m:oMath xmlns:m="http://schemas.openxmlformats.org/officeDocument/2006/math">
                    <m:r>
                      <a:rPr lang="en-US" altLang="zh-CN" sz="2000" i="1">
                        <a:solidFill>
                          <a:schemeClr val="tx1"/>
                        </a:solidFill>
                        <a:latin typeface="Cambria Math"/>
                        <a:ea typeface="Cambria Math"/>
                      </a:rPr>
                      <m:t>~</m:t>
                    </m:r>
                  </m:oMath>
                </a14:m>
                <a:r>
                  <a:rPr lang="en-US" altLang="zh-CN" sz="2000" dirty="0">
                    <a:solidFill>
                      <a:schemeClr val="tx1"/>
                    </a:solidFill>
                  </a:rPr>
                  <a:t>t10</a:t>
                </a:r>
                <a:r>
                  <a:rPr lang="zh-CN" altLang="en-US" sz="2000" dirty="0" smtClean="0">
                    <a:solidFill>
                      <a:schemeClr val="tx1"/>
                    </a:solidFill>
                  </a:rPr>
                  <a:t>，每隔</a:t>
                </a:r>
                <a:r>
                  <a:rPr lang="en-US" altLang="zh-CN" sz="2000" dirty="0" smtClean="0">
                    <a:solidFill>
                      <a:srgbClr val="FF0000"/>
                    </a:solidFill>
                  </a:rPr>
                  <a:t>1ms!!!(</a:t>
                </a:r>
                <a:r>
                  <a:rPr lang="zh-CN" altLang="en-US" sz="2000" dirty="0" smtClean="0">
                    <a:solidFill>
                      <a:srgbClr val="FF0000"/>
                    </a:solidFill>
                  </a:rPr>
                  <a:t>进入</a:t>
                </a:r>
                <a:r>
                  <a:rPr lang="en-US" altLang="zh-CN" sz="2000" dirty="0" err="1" smtClean="0">
                    <a:solidFill>
                      <a:srgbClr val="FF0000"/>
                    </a:solidFill>
                  </a:rPr>
                  <a:t>wating</a:t>
                </a:r>
                <a:r>
                  <a:rPr lang="zh-CN" altLang="en-US" sz="2000" dirty="0" smtClean="0">
                    <a:solidFill>
                      <a:srgbClr val="FF0000"/>
                    </a:solidFill>
                  </a:rPr>
                  <a:t>态</a:t>
                </a:r>
                <a:r>
                  <a:rPr lang="en-US" altLang="zh-CN" sz="2000" dirty="0" smtClean="0">
                    <a:solidFill>
                      <a:srgbClr val="FF0000"/>
                    </a:solidFill>
                  </a:rPr>
                  <a:t>I/O</a:t>
                </a:r>
                <a:r>
                  <a:rPr lang="zh-CN" altLang="en-US" sz="2000" dirty="0" smtClean="0">
                    <a:solidFill>
                      <a:srgbClr val="FF0000"/>
                    </a:solidFill>
                  </a:rPr>
                  <a:t>操作</a:t>
                </a:r>
                <a:r>
                  <a:rPr lang="en-US" altLang="zh-CN" sz="2000" dirty="0" smtClean="0">
                    <a:solidFill>
                      <a:srgbClr val="FF0000"/>
                    </a:solidFill>
                  </a:rPr>
                  <a:t>)</a:t>
                </a:r>
                <a:r>
                  <a:rPr lang="zh-CN" altLang="en-US" sz="2000" dirty="0" smtClean="0">
                    <a:solidFill>
                      <a:schemeClr val="tx1"/>
                    </a:solidFill>
                  </a:rPr>
                  <a:t>，进行一次耗时</a:t>
                </a:r>
                <a:r>
                  <a:rPr lang="en-US" altLang="zh-CN" sz="2000" dirty="0" smtClean="0">
                    <a:solidFill>
                      <a:schemeClr val="tx1"/>
                    </a:solidFill>
                  </a:rPr>
                  <a:t>0.1ms</a:t>
                </a:r>
                <a:r>
                  <a:rPr lang="zh-CN" altLang="en-US" sz="2000" dirty="0" smtClean="0">
                    <a:solidFill>
                      <a:schemeClr val="tx1"/>
                    </a:solidFill>
                  </a:rPr>
                  <a:t>的</a:t>
                </a:r>
                <a:r>
                  <a:rPr lang="en-US" altLang="zh-CN" sz="2000" dirty="0" smtClean="0">
                    <a:solidFill>
                      <a:schemeClr val="tx1"/>
                    </a:solidFill>
                  </a:rPr>
                  <a:t>context</a:t>
                </a:r>
                <a:r>
                  <a:rPr lang="zh-CN" altLang="en-US" sz="2000" dirty="0" smtClean="0">
                    <a:solidFill>
                      <a:schemeClr val="tx1"/>
                    </a:solidFill>
                  </a:rPr>
                  <a:t>切换</a:t>
                </a:r>
                <a:endParaRPr lang="en-US" altLang="zh-CN" sz="2000" dirty="0" smtClean="0">
                  <a:solidFill>
                    <a:schemeClr val="tx1"/>
                  </a:solidFill>
                </a:endParaRPr>
              </a:p>
              <a:p>
                <a:pPr algn="l"/>
                <a:r>
                  <a:rPr lang="zh-CN" altLang="en-US" sz="2000" dirty="0" smtClean="0">
                    <a:solidFill>
                      <a:schemeClr val="tx1"/>
                    </a:solidFill>
                  </a:rPr>
                  <a:t>对</a:t>
                </a:r>
                <a:r>
                  <a:rPr lang="en-US" altLang="zh-CN" sz="2000" dirty="0" smtClean="0">
                    <a:solidFill>
                      <a:schemeClr val="tx1"/>
                    </a:solidFill>
                  </a:rPr>
                  <a:t>t11</a:t>
                </a:r>
                <a:r>
                  <a:rPr lang="zh-CN" altLang="en-US" sz="2000" dirty="0" smtClean="0">
                    <a:solidFill>
                      <a:schemeClr val="tx1"/>
                    </a:solidFill>
                  </a:rPr>
                  <a:t>，每隔</a:t>
                </a:r>
                <a:r>
                  <a:rPr lang="en-US" altLang="zh-CN" sz="2000" dirty="0" smtClean="0">
                    <a:solidFill>
                      <a:schemeClr val="tx1"/>
                    </a:solidFill>
                  </a:rPr>
                  <a:t>10ms</a:t>
                </a:r>
                <a:r>
                  <a:rPr lang="zh-CN" altLang="en-US" sz="2000" dirty="0" smtClean="0">
                    <a:solidFill>
                      <a:schemeClr val="tx1"/>
                    </a:solidFill>
                  </a:rPr>
                  <a:t>，进行一次耗时</a:t>
                </a:r>
                <a:r>
                  <a:rPr lang="en-US" altLang="zh-CN" sz="2000" dirty="0" smtClean="0">
                    <a:solidFill>
                      <a:schemeClr val="tx1"/>
                    </a:solidFill>
                  </a:rPr>
                  <a:t>0.1ms</a:t>
                </a:r>
                <a:r>
                  <a:rPr lang="zh-CN" altLang="en-US" sz="2000" dirty="0" smtClean="0">
                    <a:solidFill>
                      <a:schemeClr val="tx1"/>
                    </a:solidFill>
                  </a:rPr>
                  <a:t>的</a:t>
                </a:r>
                <a:r>
                  <a:rPr lang="en-US" altLang="zh-CN" sz="2000" dirty="0" smtClean="0">
                    <a:solidFill>
                      <a:schemeClr val="tx1"/>
                    </a:solidFill>
                  </a:rPr>
                  <a:t>context switch</a:t>
                </a:r>
                <a:endParaRPr lang="zh-CN" altLang="en-US" sz="2000"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045" y="412758"/>
                <a:ext cx="9144000" cy="707886"/>
              </a:xfrm>
              <a:prstGeom prst="rect">
                <a:avLst/>
              </a:prstGeom>
              <a:blipFill rotWithShape="1">
                <a:blip r:embed="rId2"/>
                <a:stretch>
                  <a:fillRect l="-667" t="-6034" b="-15517"/>
                </a:stretch>
              </a:blipFill>
            </p:spPr>
            <p:txBody>
              <a:bodyPr/>
              <a:lstStyle/>
              <a:p>
                <a:r>
                  <a:rPr lang="zh-CN" altLang="en-US">
                    <a:noFill/>
                  </a:rPr>
                  <a:t> </a:t>
                </a:r>
              </a:p>
            </p:txBody>
          </p:sp>
        </mc:Fallback>
      </mc:AlternateContent>
      <p:sp>
        <p:nvSpPr>
          <p:cNvPr id="14" name="矩形 13"/>
          <p:cNvSpPr/>
          <p:nvPr/>
        </p:nvSpPr>
        <p:spPr>
          <a:xfrm>
            <a:off x="627988" y="1253256"/>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5491988" y="2074187"/>
            <a:ext cx="461665" cy="898644"/>
          </a:xfrm>
          <a:prstGeom prst="rect">
            <a:avLst/>
          </a:prstGeom>
          <a:noFill/>
        </p:spPr>
        <p:txBody>
          <a:bodyPr vert="eaVert"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0" name="TextBox 49"/>
              <p:cNvSpPr txBox="1"/>
              <p:nvPr/>
            </p:nvSpPr>
            <p:spPr>
              <a:xfrm>
                <a:off x="43482" y="3343982"/>
                <a:ext cx="6912470" cy="2473882"/>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CPU </a:t>
                </a:r>
                <a:r>
                  <a:rPr lang="zh-CN" altLang="en-US" sz="2400" dirty="0" smtClean="0">
                    <a:latin typeface="微软雅黑" panose="020B0503020204020204" pitchFamily="34" charset="-122"/>
                    <a:ea typeface="微软雅黑" panose="020B0503020204020204" pitchFamily="34" charset="-122"/>
                  </a:rPr>
                  <a:t>利用率</a:t>
                </a:r>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smtClean="0">
                            <a:latin typeface="Cambria Math"/>
                          </a:rPr>
                        </m:ctrlPr>
                      </m:fPr>
                      <m:num>
                        <m:r>
                          <a:rPr lang="zh-CN" altLang="en-US" sz="2400" i="1">
                            <a:latin typeface="Cambria Math"/>
                          </a:rPr>
                          <m:t>用户态下</m:t>
                        </m:r>
                        <m:r>
                          <a:rPr lang="zh-CN" altLang="en-US" sz="2400" i="1" smtClean="0">
                            <a:latin typeface="Cambria Math"/>
                          </a:rPr>
                          <m:t>执行</m:t>
                        </m:r>
                        <m:r>
                          <a:rPr lang="zh-CN" altLang="en-US" sz="2400" i="1">
                            <a:latin typeface="Cambria Math"/>
                          </a:rPr>
                          <m:t>时间</m:t>
                        </m:r>
                      </m:num>
                      <m:den>
                        <m:r>
                          <a:rPr lang="zh-CN" altLang="en-US" sz="2400" i="1">
                            <a:latin typeface="Cambria Math"/>
                          </a:rPr>
                          <m:t>用户态</m:t>
                        </m:r>
                        <m:r>
                          <a:rPr lang="zh-CN" altLang="en-US" sz="2400" i="1" smtClean="0">
                            <a:latin typeface="Cambria Math"/>
                          </a:rPr>
                          <m:t>执行</m:t>
                        </m:r>
                        <m:r>
                          <a:rPr lang="zh-CN" altLang="en-US" sz="2400" i="1">
                            <a:latin typeface="Cambria Math"/>
                          </a:rPr>
                          <m:t>时间</m:t>
                        </m:r>
                        <m:r>
                          <a:rPr lang="en-US" altLang="zh-CN" sz="2400" b="0" i="1" smtClean="0">
                            <a:latin typeface="Cambria Math"/>
                          </a:rPr>
                          <m:t>+</m:t>
                        </m:r>
                        <m:r>
                          <a:rPr lang="zh-CN" altLang="en-US" sz="2400" i="1">
                            <a:latin typeface="Cambria Math"/>
                          </a:rPr>
                          <m:t>内核态</m:t>
                        </m:r>
                        <m:r>
                          <m:rPr>
                            <m:sty m:val="p"/>
                          </m:rPr>
                          <a:rPr lang="en-US" altLang="zh-CN" sz="2400" i="1" smtClean="0">
                            <a:latin typeface="Cambria Math"/>
                          </a:rPr>
                          <m:t>switch</m:t>
                        </m:r>
                        <m:r>
                          <a:rPr lang="zh-CN" altLang="en-US" sz="2400" i="1">
                            <a:latin typeface="Cambria Math"/>
                          </a:rPr>
                          <m:t>时间</m:t>
                        </m:r>
                      </m:den>
                    </m:f>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2400" i="1">
                            <a:latin typeface="Cambria Math"/>
                          </a:rPr>
                        </m:ctrlPr>
                      </m:fPr>
                      <m:num>
                        <m:r>
                          <m:rPr>
                            <m:sty m:val="p"/>
                          </m:rPr>
                          <a:rPr lang="en-US" altLang="zh-CN" sz="2400" b="0" i="0" smtClean="0">
                            <a:latin typeface="Cambria Math"/>
                          </a:rPr>
                          <m:t>t</m:t>
                        </m:r>
                        <m:r>
                          <a:rPr lang="en-US" altLang="zh-CN" sz="2400" b="0" i="0" smtClean="0">
                            <a:latin typeface="Cambria Math"/>
                          </a:rPr>
                          <m:t>1~</m:t>
                        </m:r>
                        <m:r>
                          <m:rPr>
                            <m:sty m:val="p"/>
                          </m:rPr>
                          <a:rPr lang="en-US" altLang="zh-CN" sz="2400" b="0" i="0" smtClean="0">
                            <a:latin typeface="Cambria Math"/>
                          </a:rPr>
                          <m:t>t</m:t>
                        </m:r>
                        <m:r>
                          <a:rPr lang="en-US" altLang="zh-CN" sz="2400" b="0" i="0" smtClean="0">
                            <a:latin typeface="Cambria Math"/>
                          </a:rPr>
                          <m:t>10</m:t>
                        </m:r>
                        <m:r>
                          <a:rPr lang="zh-CN" altLang="en-US" sz="2400" b="0" i="1" smtClean="0">
                            <a:latin typeface="Cambria Math"/>
                          </a:rPr>
                          <m:t>的</m:t>
                        </m:r>
                        <m:r>
                          <a:rPr lang="en-US" altLang="zh-CN" sz="2400" b="0" i="1" smtClean="0">
                            <a:latin typeface="Cambria Math"/>
                          </a:rPr>
                          <m:t>10</m:t>
                        </m:r>
                        <m:r>
                          <a:rPr lang="zh-CN" altLang="en-US" sz="2400" b="0" i="1" smtClean="0">
                            <a:latin typeface="Cambria Math"/>
                          </a:rPr>
                          <m:t>个</m:t>
                        </m:r>
                        <m:r>
                          <m:rPr>
                            <m:sty m:val="p"/>
                          </m:rPr>
                          <a:rPr lang="en-US" altLang="zh-CN" sz="2400" i="1">
                            <a:latin typeface="Cambria Math"/>
                          </a:rPr>
                          <m:t>CPU</m:t>
                        </m:r>
                        <m:r>
                          <a:rPr lang="en-US" altLang="zh-CN" sz="2400" b="0" i="1" smtClean="0">
                            <a:latin typeface="Cambria Math"/>
                          </a:rPr>
                          <m:t> </m:t>
                        </m:r>
                        <m:r>
                          <m:rPr>
                            <m:sty m:val="p"/>
                          </m:rPr>
                          <a:rPr lang="en-US" altLang="zh-CN" sz="2400" i="1">
                            <a:latin typeface="Cambria Math"/>
                          </a:rPr>
                          <m:t>burst</m:t>
                        </m:r>
                        <m:r>
                          <a:rPr lang="en-US" altLang="zh-CN" sz="2400" b="0" i="1" smtClean="0">
                            <a:latin typeface="Cambria Math"/>
                          </a:rPr>
                          <m:t>  +  </m:t>
                        </m:r>
                        <m:r>
                          <a:rPr lang="zh-CN" altLang="en-US" sz="2400" i="1">
                            <a:latin typeface="Cambria Math"/>
                          </a:rPr>
                          <m:t>分配</m:t>
                        </m:r>
                        <m:r>
                          <a:rPr lang="zh-CN" altLang="en-US" sz="2400" b="0" i="1" smtClean="0">
                            <a:latin typeface="Cambria Math"/>
                          </a:rPr>
                          <m:t>给</m:t>
                        </m:r>
                        <m:r>
                          <m:rPr>
                            <m:sty m:val="p"/>
                          </m:rPr>
                          <a:rPr lang="en-US" altLang="zh-CN" sz="2400" b="0" i="0" smtClean="0">
                            <a:latin typeface="Cambria Math"/>
                          </a:rPr>
                          <m:t>t</m:t>
                        </m:r>
                        <m:r>
                          <a:rPr lang="en-US" altLang="zh-CN" sz="2400" b="0" i="0" smtClean="0">
                            <a:latin typeface="Cambria Math"/>
                          </a:rPr>
                          <m:t>1</m:t>
                        </m:r>
                        <m:r>
                          <a:rPr lang="en-US" altLang="zh-CN" sz="2400" b="0" i="1" smtClean="0">
                            <a:latin typeface="Cambria Math"/>
                          </a:rPr>
                          <m:t>1</m:t>
                        </m:r>
                        <m:r>
                          <a:rPr lang="zh-CN" altLang="en-US" sz="2400" b="0" i="1" smtClean="0">
                            <a:latin typeface="Cambria Math"/>
                          </a:rPr>
                          <m:t>的</m:t>
                        </m:r>
                        <m:r>
                          <a:rPr lang="en-US" altLang="zh-CN" sz="2400" b="0" i="1" smtClean="0">
                            <a:latin typeface="Cambria Math"/>
                          </a:rPr>
                          <m:t>1</m:t>
                        </m:r>
                        <m:r>
                          <a:rPr lang="zh-CN" altLang="en-US" sz="2400" b="0" i="1" smtClean="0">
                            <a:latin typeface="Cambria Math"/>
                          </a:rPr>
                          <m:t>个</m:t>
                        </m:r>
                        <m:r>
                          <a:rPr lang="zh-CN" altLang="en-US" sz="2400" i="1">
                            <a:latin typeface="Cambria Math"/>
                          </a:rPr>
                          <m:t>时间</m:t>
                        </m:r>
                        <m:r>
                          <a:rPr lang="zh-CN" altLang="en-US" sz="2400" b="0" i="1" smtClean="0">
                            <a:latin typeface="Cambria Math"/>
                          </a:rPr>
                          <m:t>片</m:t>
                        </m:r>
                      </m:num>
                      <m:den>
                        <m:r>
                          <a:rPr lang="zh-CN" altLang="en-US" sz="2400" i="1">
                            <a:latin typeface="Cambria Math"/>
                          </a:rPr>
                          <m:t>用户态</m:t>
                        </m:r>
                        <m:r>
                          <a:rPr lang="zh-CN" altLang="en-US" sz="2400" b="0" i="1" smtClean="0">
                            <a:latin typeface="Cambria Math"/>
                          </a:rPr>
                          <m:t>下</m:t>
                        </m:r>
                        <m:r>
                          <a:rPr lang="zh-CN" altLang="en-US" sz="2400" i="1">
                            <a:latin typeface="Cambria Math"/>
                          </a:rPr>
                          <m:t>执行时间</m:t>
                        </m:r>
                        <m:r>
                          <a:rPr lang="en-US" altLang="zh-CN" sz="2400" i="1">
                            <a:latin typeface="Cambria Math"/>
                          </a:rPr>
                          <m:t>+</m:t>
                        </m:r>
                        <m:r>
                          <m:rPr>
                            <m:sty m:val="p"/>
                          </m:rPr>
                          <a:rPr lang="en-US" altLang="zh-CN" sz="2400">
                            <a:latin typeface="Cambria Math"/>
                          </a:rPr>
                          <m:t>t</m:t>
                        </m:r>
                        <m:r>
                          <a:rPr lang="en-US" altLang="zh-CN" sz="2400">
                            <a:latin typeface="Cambria Math"/>
                          </a:rPr>
                          <m:t>1~</m:t>
                        </m:r>
                        <m:r>
                          <m:rPr>
                            <m:sty m:val="p"/>
                          </m:rPr>
                          <a:rPr lang="en-US" altLang="zh-CN" sz="2400">
                            <a:latin typeface="Cambria Math"/>
                          </a:rPr>
                          <m:t>t</m:t>
                        </m:r>
                        <m:r>
                          <a:rPr lang="en-US" altLang="zh-CN" sz="2400">
                            <a:latin typeface="Cambria Math"/>
                          </a:rPr>
                          <m:t>1</m:t>
                        </m:r>
                        <m:r>
                          <a:rPr lang="en-US" altLang="zh-CN" sz="2400" b="0" i="1" smtClean="0">
                            <a:latin typeface="Cambria Math" panose="02040503050406030204" pitchFamily="18" charset="0"/>
                          </a:rPr>
                          <m:t>1</m:t>
                        </m:r>
                        <m:r>
                          <a:rPr lang="zh-CN" altLang="en-US" sz="2400" b="0" i="1" smtClean="0">
                            <a:latin typeface="Cambria Math"/>
                          </a:rPr>
                          <m:t>的</m:t>
                        </m:r>
                        <m:r>
                          <m:rPr>
                            <m:sty m:val="p"/>
                          </m:rPr>
                          <a:rPr lang="en-US" altLang="zh-CN" sz="2400" i="1">
                            <a:latin typeface="Cambria Math"/>
                          </a:rPr>
                          <m:t>switch</m:t>
                        </m:r>
                        <m:r>
                          <a:rPr lang="zh-CN" altLang="en-US" sz="2400" i="1">
                            <a:latin typeface="Cambria Math"/>
                          </a:rPr>
                          <m:t>次数</m:t>
                        </m:r>
                        <m:r>
                          <a:rPr lang="en-US" altLang="zh-CN" sz="2400" b="0" i="1" smtClean="0">
                            <a:latin typeface="Cambria Math"/>
                          </a:rPr>
                          <m:t>(11</m:t>
                        </m:r>
                        <m:r>
                          <a:rPr lang="zh-CN" altLang="en-US" sz="2400" b="0" i="1" smtClean="0">
                            <a:latin typeface="Cambria Math"/>
                          </a:rPr>
                          <m:t>次</m:t>
                        </m:r>
                        <m:r>
                          <a:rPr lang="en-US" altLang="zh-CN" sz="2400" b="0" i="1" smtClean="0">
                            <a:latin typeface="Cambria Math"/>
                          </a:rPr>
                          <m:t>)</m:t>
                        </m:r>
                        <m:r>
                          <a:rPr lang="zh-CN" altLang="en-US" sz="2400" b="0" i="1" smtClean="0">
                            <a:latin typeface="Cambria Math"/>
                          </a:rPr>
                          <m:t>∗</m:t>
                        </m:r>
                        <m:r>
                          <a:rPr lang="en-US" altLang="zh-CN" sz="2400" b="0" i="1" smtClean="0">
                            <a:latin typeface="Cambria Math"/>
                          </a:rPr>
                          <m:t>0.1</m:t>
                        </m:r>
                        <m:r>
                          <m:rPr>
                            <m:sty m:val="p"/>
                          </m:rPr>
                          <a:rPr lang="en-US" altLang="zh-CN" sz="2400" i="1">
                            <a:latin typeface="Cambria Math"/>
                          </a:rPr>
                          <m:t>ms</m:t>
                        </m:r>
                      </m:den>
                    </m:f>
                    <m:r>
                      <a:rPr lang="zh-CN" altLang="en-US" sz="2400" i="1">
                        <a:latin typeface="Cambria Math"/>
                      </a:rPr>
                      <m:t> </m:t>
                    </m:r>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a:latin typeface="Cambria Math"/>
                          </a:rPr>
                        </m:ctrlPr>
                      </m:fPr>
                      <m:num>
                        <m:r>
                          <a:rPr lang="en-US" altLang="zh-CN" sz="2400" b="0" i="1" smtClean="0">
                            <a:latin typeface="Cambria Math"/>
                          </a:rPr>
                          <m:t>1</m:t>
                        </m:r>
                        <m:r>
                          <m:rPr>
                            <m:sty m:val="p"/>
                          </m:rPr>
                          <a:rPr lang="en-US" altLang="zh-CN" sz="2400" i="1">
                            <a:latin typeface="Cambria Math"/>
                          </a:rPr>
                          <m:t>ms</m:t>
                        </m:r>
                        <m:r>
                          <a:rPr lang="zh-CN" altLang="en-US" sz="2400" b="0" i="1" smtClean="0">
                            <a:latin typeface="Cambria Math"/>
                          </a:rPr>
                          <m:t>∗</m:t>
                        </m:r>
                        <m:r>
                          <a:rPr lang="en-US" altLang="zh-CN" sz="2400" b="0" i="1" smtClean="0">
                            <a:latin typeface="Cambria Math"/>
                          </a:rPr>
                          <m:t>10+10</m:t>
                        </m:r>
                        <m:r>
                          <a:rPr lang="en-US" altLang="zh-CN" sz="2400" b="0" i="1" smtClean="0">
                            <a:latin typeface="Cambria Math"/>
                          </a:rPr>
                          <m:t>𝑚𝑠</m:t>
                        </m:r>
                      </m:num>
                      <m:den>
                        <m:d>
                          <m:dPr>
                            <m:ctrlPr>
                              <a:rPr lang="en-US" altLang="zh-CN" sz="2400" b="0" i="1" smtClean="0">
                                <a:latin typeface="Cambria Math"/>
                              </a:rPr>
                            </m:ctrlPr>
                          </m:dPr>
                          <m:e>
                            <m:r>
                              <a:rPr lang="en-US" altLang="zh-CN" sz="2400" b="0" i="1" smtClean="0">
                                <a:latin typeface="Cambria Math"/>
                              </a:rPr>
                              <m:t>1+0.1</m:t>
                            </m:r>
                          </m:e>
                        </m:d>
                        <m:r>
                          <a:rPr lang="en-US" altLang="zh-CN" sz="2400" b="0" i="1" smtClean="0">
                            <a:latin typeface="Cambria Math"/>
                          </a:rPr>
                          <m:t>𝑚𝑠</m:t>
                        </m:r>
                        <m:r>
                          <a:rPr lang="en-US" altLang="zh-CN" sz="2400" b="0" i="1" smtClean="0">
                            <a:latin typeface="Cambria Math"/>
                          </a:rPr>
                          <m:t>∗10+(10</m:t>
                        </m:r>
                        <m:r>
                          <m:rPr>
                            <m:sty m:val="p"/>
                          </m:rPr>
                          <a:rPr lang="en-US" altLang="zh-CN" sz="2400" i="1">
                            <a:latin typeface="Cambria Math"/>
                          </a:rPr>
                          <m:t>ms</m:t>
                        </m:r>
                        <m:r>
                          <a:rPr lang="en-US" altLang="zh-CN" sz="2400" i="1">
                            <a:latin typeface="Cambria Math"/>
                          </a:rPr>
                          <m:t>+0.1</m:t>
                        </m:r>
                        <m:r>
                          <m:rPr>
                            <m:sty m:val="p"/>
                          </m:rPr>
                          <a:rPr lang="en-US" altLang="zh-CN" sz="2400" i="1">
                            <a:latin typeface="Cambria Math"/>
                          </a:rPr>
                          <m:t>ms</m:t>
                        </m:r>
                        <m:r>
                          <a:rPr lang="en-US" altLang="zh-CN" sz="2400" b="0" i="1" smtClean="0">
                            <a:latin typeface="Cambria Math"/>
                          </a:rPr>
                          <m:t>) </m:t>
                        </m:r>
                      </m:den>
                    </m:f>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a:latin typeface="Cambria Math"/>
                          </a:rPr>
                        </m:ctrlPr>
                      </m:fPr>
                      <m:num>
                        <m:r>
                          <a:rPr lang="en-US" altLang="zh-CN" sz="2400" b="0" i="1" smtClean="0">
                            <a:latin typeface="Cambria Math"/>
                          </a:rPr>
                          <m:t>20</m:t>
                        </m:r>
                        <m:r>
                          <a:rPr lang="en-US" altLang="zh-CN" sz="2400" i="1">
                            <a:latin typeface="Cambria Math"/>
                          </a:rPr>
                          <m:t>𝑚𝑠</m:t>
                        </m:r>
                      </m:num>
                      <m:den>
                        <m:r>
                          <a:rPr lang="en-US" altLang="zh-CN" sz="2400" b="0" i="1" smtClean="0">
                            <a:latin typeface="Cambria Math"/>
                          </a:rPr>
                          <m:t>21.1</m:t>
                        </m:r>
                        <m:r>
                          <m:rPr>
                            <m:sty m:val="p"/>
                          </m:rPr>
                          <a:rPr lang="en-US" altLang="zh-CN" sz="2400" i="1">
                            <a:latin typeface="Cambria Math"/>
                          </a:rPr>
                          <m:t>ms</m:t>
                        </m:r>
                      </m:den>
                    </m:f>
                  </m:oMath>
                </a14:m>
                <a:r>
                  <a:rPr lang="en-US" altLang="zh-CN" sz="2400" dirty="0" smtClean="0">
                    <a:latin typeface="微软雅黑" panose="020B0503020204020204" pitchFamily="34" charset="-122"/>
                    <a:ea typeface="微软雅黑" panose="020B0503020204020204" pitchFamily="34" charset="-122"/>
                  </a:rPr>
                  <a:t>=94.79%</a:t>
                </a:r>
              </a:p>
            </p:txBody>
          </p:sp>
        </mc:Choice>
        <mc:Fallback>
          <p:sp>
            <p:nvSpPr>
              <p:cNvPr id="50" name="TextBox 49"/>
              <p:cNvSpPr txBox="1">
                <a:spLocks noRot="1" noChangeAspect="1" noMove="1" noResize="1" noEditPoints="1" noAdjustHandles="1" noChangeArrowheads="1" noChangeShapeType="1" noTextEdit="1"/>
              </p:cNvSpPr>
              <p:nvPr/>
            </p:nvSpPr>
            <p:spPr>
              <a:xfrm>
                <a:off x="43482" y="3343982"/>
                <a:ext cx="6912470" cy="2473882"/>
              </a:xfrm>
              <a:prstGeom prst="rect">
                <a:avLst/>
              </a:prstGeom>
              <a:blipFill rotWithShape="1">
                <a:blip r:embed="rId3"/>
                <a:stretch>
                  <a:fillRect l="-1323" t="-1975"/>
                </a:stretch>
              </a:blipFill>
            </p:spPr>
            <p:txBody>
              <a:bodyPr/>
              <a:lstStyle/>
              <a:p>
                <a:r>
                  <a:rPr lang="zh-CN" altLang="en-US">
                    <a:noFill/>
                  </a:rPr>
                  <a:t> </a:t>
                </a:r>
              </a:p>
            </p:txBody>
          </p:sp>
        </mc:Fallback>
      </mc:AlternateContent>
      <p:cxnSp>
        <p:nvCxnSpPr>
          <p:cNvPr id="52" name="直接箭头连接符 51"/>
          <p:cNvCxnSpPr/>
          <p:nvPr/>
        </p:nvCxnSpPr>
        <p:spPr>
          <a:xfrm>
            <a:off x="-48683" y="6597352"/>
            <a:ext cx="1212148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321454" y="1736813"/>
            <a:ext cx="4702341" cy="3600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        </a:t>
            </a:r>
            <a:r>
              <a:rPr lang="en-US" altLang="zh-CN" sz="2400" dirty="0" smtClean="0">
                <a:solidFill>
                  <a:schemeClr val="bg1"/>
                </a:solidFill>
                <a:latin typeface="微软雅黑" panose="020B0503020204020204" pitchFamily="34" charset="-122"/>
                <a:ea typeface="微软雅黑" panose="020B0503020204020204" pitchFamily="34" charset="-122"/>
              </a:rPr>
              <a:t>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731170" y="1736811"/>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4" name="矩形 73"/>
          <p:cNvSpPr/>
          <p:nvPr/>
        </p:nvSpPr>
        <p:spPr>
          <a:xfrm>
            <a:off x="1227856" y="1721307"/>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5" name="矩形 74"/>
          <p:cNvSpPr/>
          <p:nvPr/>
        </p:nvSpPr>
        <p:spPr>
          <a:xfrm>
            <a:off x="4946054" y="2573756"/>
            <a:ext cx="4702341" cy="3600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10ms        </a:t>
            </a:r>
            <a:r>
              <a:rPr lang="en-US" altLang="zh-CN" sz="2400" dirty="0" smtClean="0">
                <a:solidFill>
                  <a:schemeClr val="bg1"/>
                </a:solidFill>
                <a:latin typeface="微软雅黑" panose="020B0503020204020204" pitchFamily="34" charset="-122"/>
                <a:ea typeface="微软雅黑" panose="020B0503020204020204" pitchFamily="34" charset="-122"/>
              </a:rPr>
              <a:t>t10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4355770" y="2573754"/>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7" name="矩形 76"/>
          <p:cNvSpPr/>
          <p:nvPr/>
        </p:nvSpPr>
        <p:spPr>
          <a:xfrm>
            <a:off x="4852456" y="2558250"/>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8" name="矩形 77"/>
          <p:cNvSpPr/>
          <p:nvPr/>
        </p:nvSpPr>
        <p:spPr>
          <a:xfrm>
            <a:off x="9648395" y="3064953"/>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9" name="矩形 78"/>
          <p:cNvSpPr/>
          <p:nvPr/>
        </p:nvSpPr>
        <p:spPr>
          <a:xfrm>
            <a:off x="10321935" y="3569842"/>
            <a:ext cx="4702341" cy="3600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bg1"/>
                </a:solidFill>
              </a:rPr>
              <a:t>t1</a:t>
            </a:r>
            <a:endParaRPr lang="zh-CN" altLang="en-US" sz="2400" dirty="0">
              <a:solidFill>
                <a:schemeClr val="bg1"/>
              </a:solidFill>
            </a:endParaRPr>
          </a:p>
        </p:txBody>
      </p:sp>
      <p:sp>
        <p:nvSpPr>
          <p:cNvPr id="80" name="矩形 79"/>
          <p:cNvSpPr/>
          <p:nvPr/>
        </p:nvSpPr>
        <p:spPr>
          <a:xfrm>
            <a:off x="9731651" y="3569840"/>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1" name="矩形 80"/>
          <p:cNvSpPr/>
          <p:nvPr/>
        </p:nvSpPr>
        <p:spPr>
          <a:xfrm>
            <a:off x="10228338" y="3554336"/>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2" name="矩形 81"/>
          <p:cNvSpPr/>
          <p:nvPr/>
        </p:nvSpPr>
        <p:spPr>
          <a:xfrm>
            <a:off x="10921803" y="4037893"/>
            <a:ext cx="4702341" cy="3600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bg1"/>
                </a:solidFill>
              </a:rPr>
              <a:t>t2</a:t>
            </a:r>
            <a:endParaRPr lang="zh-CN" altLang="en-US" sz="2400" dirty="0">
              <a:solidFill>
                <a:schemeClr val="bg1"/>
              </a:solidFill>
            </a:endParaRPr>
          </a:p>
        </p:txBody>
      </p:sp>
      <p:sp>
        <p:nvSpPr>
          <p:cNvPr id="83" name="矩形 82"/>
          <p:cNvSpPr/>
          <p:nvPr/>
        </p:nvSpPr>
        <p:spPr>
          <a:xfrm>
            <a:off x="10331519" y="4037891"/>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4" name="矩形 83"/>
          <p:cNvSpPr/>
          <p:nvPr/>
        </p:nvSpPr>
        <p:spPr>
          <a:xfrm>
            <a:off x="10828206" y="4022387"/>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5" name="TextBox 84"/>
          <p:cNvSpPr txBox="1"/>
          <p:nvPr/>
        </p:nvSpPr>
        <p:spPr>
          <a:xfrm>
            <a:off x="11275710" y="4447483"/>
            <a:ext cx="461665" cy="898644"/>
          </a:xfrm>
          <a:prstGeom prst="rect">
            <a:avLst/>
          </a:prstGeom>
          <a:noFill/>
        </p:spPr>
        <p:txBody>
          <a:bodyPr vert="eaVert"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6" name="矩形 85"/>
          <p:cNvSpPr/>
          <p:nvPr/>
        </p:nvSpPr>
        <p:spPr>
          <a:xfrm>
            <a:off x="9731652" y="3098363"/>
            <a:ext cx="4662809" cy="337046"/>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bg1"/>
                </a:solidFill>
              </a:rPr>
              <a:t>t11</a:t>
            </a:r>
            <a:endParaRPr lang="zh-CN" altLang="en-US" sz="2400" dirty="0">
              <a:solidFill>
                <a:schemeClr val="bg1"/>
              </a:solidFill>
            </a:endParaRPr>
          </a:p>
        </p:txBody>
      </p:sp>
      <p:cxnSp>
        <p:nvCxnSpPr>
          <p:cNvPr id="88" name="直接连接符 87"/>
          <p:cNvCxnSpPr/>
          <p:nvPr/>
        </p:nvCxnSpPr>
        <p:spPr>
          <a:xfrm>
            <a:off x="9695193" y="1120644"/>
            <a:ext cx="35099" cy="51126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131302" y="6237312"/>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5" name="矩形 94"/>
          <p:cNvSpPr/>
          <p:nvPr/>
        </p:nvSpPr>
        <p:spPr>
          <a:xfrm>
            <a:off x="627988" y="6221808"/>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6" name="矩形 95"/>
          <p:cNvSpPr/>
          <p:nvPr/>
        </p:nvSpPr>
        <p:spPr>
          <a:xfrm>
            <a:off x="721586" y="6237311"/>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7" name="矩形 96"/>
          <p:cNvSpPr/>
          <p:nvPr/>
        </p:nvSpPr>
        <p:spPr>
          <a:xfrm>
            <a:off x="1218272" y="6221807"/>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8" name="矩形 97"/>
          <p:cNvSpPr/>
          <p:nvPr/>
        </p:nvSpPr>
        <p:spPr>
          <a:xfrm>
            <a:off x="4372403" y="6237310"/>
            <a:ext cx="480053" cy="360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9" name="矩形 98"/>
          <p:cNvSpPr/>
          <p:nvPr/>
        </p:nvSpPr>
        <p:spPr>
          <a:xfrm>
            <a:off x="4869090" y="6221806"/>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cxnSp>
        <p:nvCxnSpPr>
          <p:cNvPr id="100" name="直接连接符 99"/>
          <p:cNvCxnSpPr/>
          <p:nvPr/>
        </p:nvCxnSpPr>
        <p:spPr>
          <a:xfrm>
            <a:off x="4332370" y="1755624"/>
            <a:ext cx="46799" cy="4958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9671794" y="6237313"/>
            <a:ext cx="93597" cy="391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5" name="TextBox 104"/>
          <p:cNvSpPr txBox="1"/>
          <p:nvPr/>
        </p:nvSpPr>
        <p:spPr>
          <a:xfrm>
            <a:off x="2351585" y="6200966"/>
            <a:ext cx="74732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414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8</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（反例</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response time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分析</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txBox="1">
            <a:spLocks/>
          </p:cNvSpPr>
          <p:nvPr/>
        </p:nvSpPr>
        <p:spPr>
          <a:xfrm>
            <a:off x="318533" y="1110680"/>
            <a:ext cx="11530166" cy="498211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在交互式系统中，若用户数为</a:t>
            </a:r>
            <a:r>
              <a:rPr lang="en-US" altLang="zh-CN" sz="2400" dirty="0" smtClean="0">
                <a:latin typeface="微软雅黑" panose="020B0503020204020204" pitchFamily="34" charset="-122"/>
                <a:ea typeface="微软雅黑" panose="020B0503020204020204" pitchFamily="34" charset="-122"/>
              </a:rPr>
              <a:t>10</a:t>
            </a:r>
            <a:r>
              <a:rPr lang="zh-CN" altLang="zh-CN" sz="2400" dirty="0" smtClean="0">
                <a:latin typeface="微软雅黑" panose="020B0503020204020204" pitchFamily="34" charset="-122"/>
                <a:ea typeface="微软雅黑" panose="020B0503020204020204" pitchFamily="34" charset="-122"/>
              </a:rPr>
              <a:t>，为保证</a:t>
            </a:r>
            <a:r>
              <a:rPr lang="zh-CN" altLang="zh-CN" sz="2800" b="1" u="sng" dirty="0" smtClean="0">
                <a:solidFill>
                  <a:srgbClr val="FF0000"/>
                </a:solidFill>
                <a:latin typeface="微软雅黑" panose="020B0503020204020204" pitchFamily="34" charset="-122"/>
                <a:ea typeface="微软雅黑" panose="020B0503020204020204" pitchFamily="34" charset="-122"/>
              </a:rPr>
              <a:t>响应时间</a:t>
            </a:r>
            <a:r>
              <a:rPr lang="zh-CN" altLang="en-US" sz="2800" b="1" u="sng"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≤100ms</a:t>
            </a:r>
            <a:r>
              <a:rPr lang="zh-CN" altLang="zh-CN" sz="2400" dirty="0" smtClean="0">
                <a:latin typeface="微软雅黑" panose="020B0503020204020204" pitchFamily="34" charset="-122"/>
                <a:ea typeface="微软雅黑" panose="020B0503020204020204" pitchFamily="34" charset="-122"/>
              </a:rPr>
              <a:t>，忽略其他系统开销，则操作系统应将时间片设为</a:t>
            </a:r>
          </a:p>
          <a:p>
            <a:pPr>
              <a:lnSpc>
                <a:spcPct val="100000"/>
              </a:lnSpc>
            </a:pPr>
            <a:r>
              <a:rPr lang="en-US" altLang="zh-CN" sz="2400" dirty="0" smtClean="0">
                <a:latin typeface="微软雅黑" panose="020B0503020204020204" pitchFamily="34" charset="-122"/>
                <a:ea typeface="微软雅黑" panose="020B0503020204020204" pitchFamily="34" charset="-122"/>
              </a:rPr>
              <a:t>              A</a:t>
            </a: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≤1ms			</a:t>
            </a:r>
            <a:r>
              <a:rPr lang="en-US" altLang="zh-CN" sz="2400" dirty="0" smtClean="0">
                <a:solidFill>
                  <a:srgbClr val="FF0000"/>
                </a:solidFill>
                <a:latin typeface="微软雅黑" panose="020B0503020204020204" pitchFamily="34" charset="-122"/>
                <a:ea typeface="微软雅黑" panose="020B0503020204020204" pitchFamily="34" charset="-122"/>
              </a:rPr>
              <a:t>B</a:t>
            </a:r>
            <a:r>
              <a:rPr lang="zh-CN"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≤10ms</a:t>
            </a:r>
            <a:r>
              <a:rPr lang="en-US" altLang="zh-CN" sz="2400" dirty="0" smtClean="0">
                <a:latin typeface="微软雅黑" panose="020B0503020204020204" pitchFamily="34" charset="-122"/>
                <a:ea typeface="微软雅黑" panose="020B0503020204020204" pitchFamily="34" charset="-122"/>
              </a:rPr>
              <a:t>		</a:t>
            </a:r>
          </a:p>
          <a:p>
            <a:pPr>
              <a:lnSpc>
                <a:spcPct val="100000"/>
              </a:lnSpc>
            </a:pPr>
            <a:r>
              <a:rPr lang="en-US" altLang="zh-CN" sz="2400" dirty="0" smtClean="0">
                <a:latin typeface="微软雅黑" panose="020B0503020204020204" pitchFamily="34" charset="-122"/>
                <a:ea typeface="微软雅黑" panose="020B0503020204020204" pitchFamily="34" charset="-122"/>
              </a:rPr>
              <a:t>             C</a:t>
            </a: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≤100ms	          D</a:t>
            </a: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≤1000ms</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答案：</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smtClean="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答案不严谨</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前提条件不足，对概念“响应时间”理解有</a:t>
            </a:r>
            <a:r>
              <a:rPr lang="zh-CN" altLang="en-US" sz="2400" dirty="0" smtClean="0">
                <a:latin typeface="微软雅黑" panose="020B0503020204020204" pitchFamily="34" charset="-122"/>
                <a:ea typeface="微软雅黑" panose="020B0503020204020204" pitchFamily="34" charset="-122"/>
              </a:rPr>
              <a:t>误</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1293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进程</a:t>
                </a:r>
                <a:r>
                  <a:rPr lang="zh-CN" altLang="en-US" sz="2400" dirty="0">
                    <a:latin typeface="微软雅黑" panose="020B0503020204020204" pitchFamily="34" charset="-122"/>
                    <a:ea typeface="微软雅黑" panose="020B0503020204020204" pitchFamily="34" charset="-122"/>
                  </a:rPr>
                  <a:t>响应时间取决于</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a:t>
                </a:r>
                <a:r>
                  <a:rPr lang="zh-CN" altLang="en-US" sz="2400" dirty="0" smtClean="0">
                    <a:latin typeface="微软雅黑" panose="020B0503020204020204" pitchFamily="34" charset="-122"/>
                    <a:ea typeface="微软雅黑" panose="020B0503020204020204" pitchFamily="34" charset="-122"/>
                  </a:rPr>
                  <a:t>因素</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单</a:t>
                </a: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进程独占</a:t>
                </a:r>
                <a:r>
                  <a:rPr lang="en-US" altLang="zh-CN" sz="2400" dirty="0">
                    <a:solidFill>
                      <a:srgbClr val="FF0000"/>
                    </a:solidFill>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）情况下，进程自身的业务处理逻辑</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buClr>
                    <a:srgbClr val="FF0000"/>
                  </a:buClr>
                  <a:buFontTx/>
                  <a:buChar char="—"/>
                </a:pPr>
                <a:r>
                  <a:rPr lang="en-US" altLang="zh-CN" sz="2400" dirty="0">
                    <a:latin typeface="微软雅黑" panose="020B0503020204020204" pitchFamily="34" charset="-122"/>
                    <a:ea typeface="微软雅黑" panose="020B0503020204020204" pitchFamily="34" charset="-122"/>
                  </a:rPr>
                  <a:t>e.g</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用户通过键盘，敲入控制命令，进程在</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之后接收、响应命令，</a:t>
                </a:r>
                <a:endParaRPr lang="en-US" altLang="zh-CN" sz="2400" dirty="0">
                  <a:latin typeface="微软雅黑" panose="020B0503020204020204" pitchFamily="34" charset="-122"/>
                  <a:ea typeface="微软雅黑" panose="020B0503020204020204" pitchFamily="34" charset="-122"/>
                </a:endParaRPr>
              </a:p>
              <a:p>
                <a:pPr lvl="1">
                  <a:lnSpc>
                    <a:spcPct val="100000"/>
                  </a:lnSpc>
                  <a:buClr>
                    <a:srgbClr val="FF0000"/>
                  </a:buClr>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响应时间</a:t>
                </a:r>
                <a:r>
                  <a:rPr lang="en-US" altLang="zh-CN" sz="2400" dirty="0">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0</a:t>
                </a:r>
                <a14:m>
                  <m:oMath xmlns:m="http://schemas.openxmlformats.org/officeDocument/2006/math">
                    <m:r>
                      <a:rPr lang="zh-CN" altLang="en-US" sz="2400" i="1">
                        <a:latin typeface="Cambria Math"/>
                      </a:rPr>
                      <m:t>≥</m:t>
                    </m:r>
                  </m:oMath>
                </a14:m>
                <a:r>
                  <a:rPr lang="en-US" altLang="zh-CN" sz="2400" dirty="0">
                    <a:latin typeface="微软雅黑" panose="020B0503020204020204" pitchFamily="34" charset="-122"/>
                    <a:ea typeface="微软雅黑" panose="020B0503020204020204" pitchFamily="34" charset="-122"/>
                  </a:rPr>
                  <a:t>0</a:t>
                </a:r>
                <a:endParaRPr lang="en-US" altLang="zh-CN" sz="2400" baseline="-25000" dirty="0">
                  <a:latin typeface="微软雅黑" panose="020B0503020204020204" pitchFamily="34" charset="-122"/>
                  <a:ea typeface="微软雅黑" panose="020B0503020204020204" pitchFamily="34" charset="-122"/>
                </a:endParaRPr>
              </a:p>
              <a:p>
                <a:endParaRPr lang="en-US" altLang="zh-CN" dirty="0">
                  <a:latin typeface="Times New Roman"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t="-910"/>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8</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08</a:t>
            </a:r>
            <a:endParaRPr lang="zh-CN" altLang="en-US" dirty="0"/>
          </a:p>
        </p:txBody>
      </p:sp>
      <p:cxnSp>
        <p:nvCxnSpPr>
          <p:cNvPr id="7" name="直接箭头连接符 6"/>
          <p:cNvCxnSpPr/>
          <p:nvPr/>
        </p:nvCxnSpPr>
        <p:spPr bwMode="auto">
          <a:xfrm>
            <a:off x="1401917" y="4540303"/>
            <a:ext cx="8736971"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bwMode="auto">
          <a:xfrm>
            <a:off x="3418140" y="4259035"/>
            <a:ext cx="1871916" cy="281269"/>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Times New Roman" pitchFamily="18" charset="0"/>
                <a:ea typeface="宋体" pitchFamily="2" charset="-122"/>
              </a:rPr>
              <a:t>其它操作</a:t>
            </a:r>
          </a:p>
        </p:txBody>
      </p:sp>
      <p:sp>
        <p:nvSpPr>
          <p:cNvPr id="9" name="矩形 8"/>
          <p:cNvSpPr/>
          <p:nvPr/>
        </p:nvSpPr>
        <p:spPr bwMode="auto">
          <a:xfrm>
            <a:off x="5290058" y="4251995"/>
            <a:ext cx="1113959" cy="281269"/>
          </a:xfrm>
          <a:prstGeom prst="rect">
            <a:avLst/>
          </a:prstGeom>
          <a:solidFill>
            <a:srgbClr val="92D050"/>
          </a:solidFill>
          <a:ln w="9525" cap="flat" cmpd="sng" algn="ctr">
            <a:solidFill>
              <a:srgbClr val="92D05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0000"/>
                </a:solidFill>
              </a:rPr>
              <a:t>命令处理</a:t>
            </a:r>
            <a:endParaRPr kumimoji="1" lang="zh-CN" altLang="en-US" sz="1200" b="0" i="0" u="none" strike="noStrike" cap="none" normalizeH="0" baseline="0" dirty="0" smtClean="0">
              <a:ln>
                <a:noFill/>
              </a:ln>
              <a:solidFill>
                <a:srgbClr val="FF0000"/>
              </a:solidFill>
              <a:effectLst/>
            </a:endParaRPr>
          </a:p>
        </p:txBody>
      </p:sp>
      <p:sp>
        <p:nvSpPr>
          <p:cNvPr id="10" name="矩形 9"/>
          <p:cNvSpPr/>
          <p:nvPr/>
        </p:nvSpPr>
        <p:spPr bwMode="auto">
          <a:xfrm>
            <a:off x="2179547" y="4261817"/>
            <a:ext cx="1235284" cy="281269"/>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t>其它操作</a:t>
            </a:r>
            <a:endParaRPr kumimoji="1" lang="zh-CN" altLang="en-US" sz="1200" b="0" i="0" u="none" strike="noStrike" cap="none" normalizeH="0" baseline="0" dirty="0" smtClean="0">
              <a:ln>
                <a:noFill/>
              </a:ln>
              <a:solidFill>
                <a:schemeClr val="tx1"/>
              </a:solidFill>
              <a:effectLst/>
              <a:latin typeface="Times New Roman" pitchFamily="18" charset="0"/>
              <a:ea typeface="宋体" pitchFamily="2" charset="-122"/>
            </a:endParaRPr>
          </a:p>
        </p:txBody>
      </p:sp>
      <p:cxnSp>
        <p:nvCxnSpPr>
          <p:cNvPr id="11" name="直接箭头连接符 10"/>
          <p:cNvCxnSpPr/>
          <p:nvPr/>
        </p:nvCxnSpPr>
        <p:spPr bwMode="auto">
          <a:xfrm>
            <a:off x="3414830" y="3676208"/>
            <a:ext cx="0" cy="582827"/>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平行四边形 11"/>
          <p:cNvSpPr/>
          <p:nvPr/>
        </p:nvSpPr>
        <p:spPr bwMode="auto">
          <a:xfrm>
            <a:off x="3082102" y="3460183"/>
            <a:ext cx="672075" cy="216024"/>
          </a:xfrm>
          <a:prstGeom prst="parallelogram">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13" name="组合 12"/>
          <p:cNvGrpSpPr/>
          <p:nvPr/>
        </p:nvGrpSpPr>
        <p:grpSpPr>
          <a:xfrm>
            <a:off x="2800598" y="3161058"/>
            <a:ext cx="384044" cy="723461"/>
            <a:chOff x="971600" y="3429000"/>
            <a:chExt cx="288033" cy="723461"/>
          </a:xfrm>
        </p:grpSpPr>
        <p:sp>
          <p:nvSpPr>
            <p:cNvPr id="14" name="椭圆 13"/>
            <p:cNvSpPr/>
            <p:nvPr/>
          </p:nvSpPr>
          <p:spPr bwMode="auto">
            <a:xfrm>
              <a:off x="1043608" y="3429000"/>
              <a:ext cx="144016" cy="216024"/>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5" name="直接连接符 14"/>
            <p:cNvCxnSpPr/>
            <p:nvPr/>
          </p:nvCxnSpPr>
          <p:spPr bwMode="auto">
            <a:xfrm>
              <a:off x="1115616" y="3645024"/>
              <a:ext cx="0" cy="360040"/>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1115616" y="3986258"/>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flipH="1">
              <a:off x="971600" y="3981582"/>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115617" y="3694845"/>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flipH="1">
              <a:off x="971601" y="3690169"/>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 name="TextBox 19"/>
          <p:cNvSpPr txBox="1"/>
          <p:nvPr/>
        </p:nvSpPr>
        <p:spPr>
          <a:xfrm>
            <a:off x="3402564" y="3790562"/>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cxnSp>
        <p:nvCxnSpPr>
          <p:cNvPr id="21" name="直接箭头连接符 20"/>
          <p:cNvCxnSpPr/>
          <p:nvPr/>
        </p:nvCxnSpPr>
        <p:spPr bwMode="auto">
          <a:xfrm>
            <a:off x="5295512" y="3669168"/>
            <a:ext cx="0" cy="582827"/>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4533952" y="3418602"/>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23" name="直接连接符 22"/>
          <p:cNvCxnSpPr/>
          <p:nvPr/>
        </p:nvCxnSpPr>
        <p:spPr bwMode="auto">
          <a:xfrm>
            <a:off x="3418140" y="4543086"/>
            <a:ext cx="0" cy="28830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5301469" y="4551334"/>
            <a:ext cx="0" cy="28830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6410012" y="4259034"/>
            <a:ext cx="1108276" cy="281269"/>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Times New Roman" pitchFamily="18" charset="0"/>
                <a:ea typeface="宋体" pitchFamily="2" charset="-122"/>
              </a:rPr>
              <a:t>其它操作</a:t>
            </a:r>
          </a:p>
        </p:txBody>
      </p:sp>
      <p:sp>
        <p:nvSpPr>
          <p:cNvPr id="26" name="TextBox 25"/>
          <p:cNvSpPr txBox="1"/>
          <p:nvPr/>
        </p:nvSpPr>
        <p:spPr>
          <a:xfrm>
            <a:off x="4194214" y="4646722"/>
            <a:ext cx="333746" cy="369332"/>
          </a:xfrm>
          <a:prstGeom prst="rect">
            <a:avLst/>
          </a:prstGeom>
          <a:noFill/>
        </p:spPr>
        <p:txBody>
          <a:bodyPr wrap="none" rtlCol="0">
            <a:spAutoFit/>
          </a:bodyPr>
          <a:lstStyle/>
          <a:p>
            <a:r>
              <a:rPr lang="en-US" altLang="zh-CN" sz="1800" dirty="0" smtClean="0"/>
              <a:t>t</a:t>
            </a:r>
            <a:r>
              <a:rPr lang="en-US" altLang="zh-CN" sz="1800" baseline="-25000" dirty="0" smtClean="0"/>
              <a:t>0</a:t>
            </a:r>
            <a:endParaRPr lang="zh-CN" altLang="en-US" sz="1800" dirty="0"/>
          </a:p>
        </p:txBody>
      </p:sp>
      <p:cxnSp>
        <p:nvCxnSpPr>
          <p:cNvPr id="27" name="直接连接符 26"/>
          <p:cNvCxnSpPr/>
          <p:nvPr/>
        </p:nvCxnSpPr>
        <p:spPr bwMode="auto">
          <a:xfrm>
            <a:off x="3418140" y="4695484"/>
            <a:ext cx="1871916" cy="0"/>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p:nvPr/>
        </p:nvCxnSpPr>
        <p:spPr bwMode="auto">
          <a:xfrm>
            <a:off x="6404016" y="4552361"/>
            <a:ext cx="0" cy="464721"/>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5733747" y="5017081"/>
            <a:ext cx="1005403" cy="338554"/>
          </a:xfrm>
          <a:prstGeom prst="rect">
            <a:avLst/>
          </a:prstGeom>
          <a:solidFill>
            <a:schemeClr val="accent2"/>
          </a:solidFill>
        </p:spPr>
        <p:txBody>
          <a:bodyPr wrap="none" rtlCol="0">
            <a:spAutoFit/>
          </a:bodyPr>
          <a:lstStyle/>
          <a:p>
            <a:r>
              <a:rPr lang="zh-CN" altLang="en-US" sz="1600" dirty="0" smtClean="0"/>
              <a:t>输出结果</a:t>
            </a:r>
            <a:endParaRPr lang="zh-CN" altLang="en-US" sz="1600" dirty="0"/>
          </a:p>
        </p:txBody>
      </p:sp>
      <p:sp>
        <p:nvSpPr>
          <p:cNvPr id="30" name="TextBox 29"/>
          <p:cNvSpPr txBox="1"/>
          <p:nvPr/>
        </p:nvSpPr>
        <p:spPr>
          <a:xfrm>
            <a:off x="5114235" y="4784720"/>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749333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nvSpPr>
        <p:spPr bwMode="auto">
          <a:xfrm>
            <a:off x="6856467" y="5204927"/>
            <a:ext cx="123855" cy="322306"/>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746" name="Rectangle 19"/>
          <p:cNvSpPr>
            <a:spLocks noGrp="1" noChangeArrowheads="1"/>
          </p:cNvSpPr>
          <p:nvPr>
            <p:ph type="body" idx="1"/>
          </p:nvPr>
        </p:nvSpPr>
        <p:spPr>
          <a:xfrm>
            <a:off x="0" y="-309489"/>
            <a:ext cx="11734800" cy="1322363"/>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lnSpcReduction="10000"/>
          </a:bodyPr>
          <a:lstStyle/>
          <a:p>
            <a:pPr marL="0" indent="0">
              <a:lnSpc>
                <a:spcPct val="100000"/>
              </a:lnSpc>
              <a:spcBef>
                <a:spcPts val="600"/>
              </a:spcBef>
              <a:buSzPct val="100000"/>
              <a:buNone/>
              <a:tabLst>
                <a:tab pos="3032125" algn="ctr"/>
                <a:tab pos="4635500" algn="ctr"/>
              </a:tabLst>
            </a:pP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600" dirty="0" smtClean="0">
                <a:latin typeface="Times New Roman" pitchFamily="18" charset="0"/>
              </a:rPr>
              <a:t>多</a:t>
            </a:r>
            <a:r>
              <a:rPr lang="zh-CN" altLang="en-US" sz="2600" dirty="0" smtClean="0">
                <a:latin typeface="Times New Roman" pitchFamily="18" charset="0"/>
              </a:rPr>
              <a:t>进程并发环境下，</a:t>
            </a:r>
            <a:r>
              <a:rPr lang="en-US" altLang="zh-CN" sz="2600" dirty="0" smtClean="0">
                <a:latin typeface="Times New Roman" pitchFamily="18" charset="0"/>
              </a:rPr>
              <a:t>OS</a:t>
            </a:r>
            <a:r>
              <a:rPr lang="zh-CN" altLang="en-US" sz="2600" dirty="0" smtClean="0">
                <a:latin typeface="Times New Roman" pitchFamily="18" charset="0"/>
              </a:rPr>
              <a:t>调度机制、其它进程执行情况</a:t>
            </a:r>
            <a:endParaRPr lang="en-US" altLang="zh-CN" sz="2600" dirty="0" smtClean="0">
              <a:latin typeface="Times New Roman" pitchFamily="18" charset="0"/>
            </a:endParaRPr>
          </a:p>
          <a:p>
            <a:pPr marL="457200" lvl="1" indent="0" eaLnBrk="1" hangingPunct="1">
              <a:buNone/>
            </a:pPr>
            <a:r>
              <a:rPr lang="en-US" altLang="zh-CN" sz="2600" dirty="0" smtClean="0">
                <a:latin typeface="Times New Roman" pitchFamily="18" charset="0"/>
              </a:rPr>
              <a:t>—</a:t>
            </a:r>
            <a:r>
              <a:rPr lang="zh-CN" altLang="en-US" sz="2600" dirty="0" smtClean="0">
                <a:latin typeface="Times New Roman" pitchFamily="18" charset="0"/>
              </a:rPr>
              <a:t>假设：</a:t>
            </a:r>
            <a:r>
              <a:rPr lang="en-US" altLang="zh-CN" sz="2600" dirty="0" smtClean="0">
                <a:latin typeface="Times New Roman" pitchFamily="18" charset="0"/>
              </a:rPr>
              <a:t>n=2</a:t>
            </a:r>
            <a:r>
              <a:rPr lang="zh-CN" altLang="en-US" sz="2600" dirty="0" smtClean="0">
                <a:latin typeface="Times New Roman" pitchFamily="18" charset="0"/>
              </a:rPr>
              <a:t>个进程</a:t>
            </a:r>
            <a:r>
              <a:rPr lang="en-US" altLang="zh-CN" sz="2600" dirty="0" smtClean="0">
                <a:latin typeface="Times New Roman" pitchFamily="18" charset="0"/>
              </a:rPr>
              <a:t>: </a:t>
            </a:r>
            <a:r>
              <a:rPr lang="en-US" altLang="zh-CN" sz="2600" dirty="0" smtClean="0"/>
              <a:t>P</a:t>
            </a:r>
            <a:r>
              <a:rPr lang="en-US" altLang="zh-CN" sz="2600" baseline="-25000" dirty="0" smtClean="0"/>
              <a:t>0 </a:t>
            </a:r>
            <a:r>
              <a:rPr lang="zh-CN" altLang="en-US" sz="2600" baseline="-25000" dirty="0" smtClean="0"/>
              <a:t>、</a:t>
            </a:r>
            <a:r>
              <a:rPr lang="en-US" altLang="zh-CN" sz="2600" dirty="0" smtClean="0"/>
              <a:t>P</a:t>
            </a:r>
            <a:r>
              <a:rPr lang="en-US" altLang="zh-CN" sz="2600" baseline="-25000" dirty="0" smtClean="0"/>
              <a:t>1</a:t>
            </a:r>
            <a:r>
              <a:rPr lang="zh-CN" altLang="en-US" sz="2600" dirty="0" smtClean="0">
                <a:latin typeface="Times New Roman" pitchFamily="18" charset="0"/>
              </a:rPr>
              <a:t>，分时调度，时间片长度为</a:t>
            </a:r>
            <a:r>
              <a:rPr lang="en-US" altLang="zh-CN" sz="2600" dirty="0" smtClean="0">
                <a:latin typeface="Times New Roman" pitchFamily="18" charset="0"/>
              </a:rPr>
              <a:t>L</a:t>
            </a:r>
            <a:r>
              <a:rPr lang="zh-CN" altLang="en-US" sz="2600" dirty="0" smtClean="0">
                <a:latin typeface="Times New Roman" pitchFamily="18" charset="0"/>
              </a:rPr>
              <a:t>，</a:t>
            </a:r>
            <a:endParaRPr lang="en-US" altLang="zh-CN" sz="2600" dirty="0" smtClean="0">
              <a:latin typeface="Times New Roman" pitchFamily="18" charset="0"/>
            </a:endParaRPr>
          </a:p>
        </p:txBody>
      </p:sp>
      <p:cxnSp>
        <p:nvCxnSpPr>
          <p:cNvPr id="30" name="直接箭头连接符 29"/>
          <p:cNvCxnSpPr/>
          <p:nvPr/>
        </p:nvCxnSpPr>
        <p:spPr bwMode="auto">
          <a:xfrm flipV="1">
            <a:off x="-44987" y="3167075"/>
            <a:ext cx="12097345" cy="704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bwMode="auto">
          <a:xfrm>
            <a:off x="1971235" y="2885807"/>
            <a:ext cx="1934831" cy="281269"/>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其它操作</a:t>
            </a:r>
          </a:p>
        </p:txBody>
      </p:sp>
      <p:sp>
        <p:nvSpPr>
          <p:cNvPr id="34" name="矩形 33"/>
          <p:cNvSpPr/>
          <p:nvPr/>
        </p:nvSpPr>
        <p:spPr bwMode="auto">
          <a:xfrm>
            <a:off x="3900611" y="2884297"/>
            <a:ext cx="1113959" cy="281269"/>
          </a:xfrm>
          <a:prstGeom prst="rect">
            <a:avLst/>
          </a:prstGeom>
          <a:solidFill>
            <a:srgbClr val="92D050"/>
          </a:solidFill>
          <a:ln w="9525" cap="flat" cmpd="sng" algn="ctr">
            <a:solidFill>
              <a:srgbClr val="92D05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0000"/>
                </a:solidFill>
                <a:latin typeface="微软雅黑" panose="020B0503020204020204" pitchFamily="34" charset="-122"/>
                <a:ea typeface="微软雅黑" panose="020B0503020204020204" pitchFamily="34" charset="-122"/>
              </a:rPr>
              <a:t>命令处理</a:t>
            </a:r>
            <a:endParaRPr kumimoji="1" lang="zh-CN" altLang="en-US" sz="12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p:txBody>
      </p:sp>
      <p:sp>
        <p:nvSpPr>
          <p:cNvPr id="35" name="矩形 34"/>
          <p:cNvSpPr/>
          <p:nvPr/>
        </p:nvSpPr>
        <p:spPr bwMode="auto">
          <a:xfrm>
            <a:off x="732642" y="2895629"/>
            <a:ext cx="1235284" cy="281269"/>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微软雅黑" panose="020B0503020204020204" pitchFamily="34" charset="-122"/>
                <a:ea typeface="微软雅黑" panose="020B0503020204020204" pitchFamily="34" charset="-122"/>
              </a:rPr>
              <a:t>其它操作</a:t>
            </a:r>
            <a:endPar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38" name="直接箭头连接符 37"/>
          <p:cNvCxnSpPr/>
          <p:nvPr/>
        </p:nvCxnSpPr>
        <p:spPr bwMode="auto">
          <a:xfrm>
            <a:off x="1967925" y="2310020"/>
            <a:ext cx="0" cy="582827"/>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平行四边形 38"/>
          <p:cNvSpPr/>
          <p:nvPr/>
        </p:nvSpPr>
        <p:spPr bwMode="auto">
          <a:xfrm>
            <a:off x="1635197" y="2093995"/>
            <a:ext cx="672075" cy="216024"/>
          </a:xfrm>
          <a:prstGeom prst="parallelogram">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353693" y="1794870"/>
            <a:ext cx="384044" cy="723461"/>
            <a:chOff x="971600" y="3429000"/>
            <a:chExt cx="288033" cy="723461"/>
          </a:xfrm>
        </p:grpSpPr>
        <p:sp>
          <p:nvSpPr>
            <p:cNvPr id="42" name="椭圆 41"/>
            <p:cNvSpPr/>
            <p:nvPr/>
          </p:nvSpPr>
          <p:spPr bwMode="auto">
            <a:xfrm>
              <a:off x="1043608" y="3429000"/>
              <a:ext cx="144016" cy="216024"/>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3" name="直接连接符 42"/>
            <p:cNvCxnSpPr/>
            <p:nvPr/>
          </p:nvCxnSpPr>
          <p:spPr bwMode="auto">
            <a:xfrm>
              <a:off x="1115616" y="3645024"/>
              <a:ext cx="0" cy="360040"/>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a:off x="1115616" y="3986258"/>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p:nvPr/>
          </p:nvCxnSpPr>
          <p:spPr bwMode="auto">
            <a:xfrm flipH="1">
              <a:off x="971600" y="3981582"/>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1115617" y="3694845"/>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H="1">
              <a:off x="971601" y="3690169"/>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Box 48"/>
          <p:cNvSpPr txBox="1"/>
          <p:nvPr/>
        </p:nvSpPr>
        <p:spPr>
          <a:xfrm>
            <a:off x="1955659" y="2424374"/>
            <a:ext cx="800219" cy="276999"/>
          </a:xfrm>
          <a:prstGeom prst="rect">
            <a:avLst/>
          </a:prstGeom>
          <a:noFill/>
        </p:spPr>
        <p:txBody>
          <a:bodyPr wrap="none" rtlCol="0">
            <a:spAutoFit/>
          </a:bodyPr>
          <a:lstStyle/>
          <a:p>
            <a:r>
              <a:rPr lang="zh-CN" altLang="en-US" sz="1200" dirty="0" smtClean="0">
                <a:solidFill>
                  <a:srgbClr val="FF0000"/>
                </a:solidFill>
                <a:latin typeface="微软雅黑" panose="020B0503020204020204" pitchFamily="34" charset="-122"/>
                <a:ea typeface="微软雅黑" panose="020B0503020204020204" pitchFamily="34" charset="-122"/>
              </a:rPr>
              <a:t>提交命令</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50" name="直接箭头连接符 49"/>
          <p:cNvCxnSpPr/>
          <p:nvPr/>
        </p:nvCxnSpPr>
        <p:spPr bwMode="auto">
          <a:xfrm>
            <a:off x="3900609" y="2561362"/>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p:cNvSpPr txBox="1"/>
          <p:nvPr/>
        </p:nvSpPr>
        <p:spPr>
          <a:xfrm>
            <a:off x="3109949" y="2322924"/>
            <a:ext cx="11737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接收</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响应命令</a:t>
            </a:r>
          </a:p>
        </p:txBody>
      </p:sp>
      <p:cxnSp>
        <p:nvCxnSpPr>
          <p:cNvPr id="52" name="直接连接符 51"/>
          <p:cNvCxnSpPr/>
          <p:nvPr/>
        </p:nvCxnSpPr>
        <p:spPr bwMode="auto">
          <a:xfrm>
            <a:off x="1971235" y="3176898"/>
            <a:ext cx="0" cy="28830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3906504" y="3172605"/>
            <a:ext cx="45225" cy="185648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矩形 53"/>
          <p:cNvSpPr/>
          <p:nvPr/>
        </p:nvSpPr>
        <p:spPr bwMode="auto">
          <a:xfrm>
            <a:off x="5020567" y="2891336"/>
            <a:ext cx="944568" cy="281269"/>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其它操作</a:t>
            </a:r>
          </a:p>
        </p:txBody>
      </p:sp>
      <p:sp>
        <p:nvSpPr>
          <p:cNvPr id="55" name="TextBox 54"/>
          <p:cNvSpPr txBox="1"/>
          <p:nvPr/>
        </p:nvSpPr>
        <p:spPr>
          <a:xfrm>
            <a:off x="2747309" y="3244334"/>
            <a:ext cx="360996" cy="369332"/>
          </a:xfrm>
          <a:prstGeom prst="rect">
            <a:avLst/>
          </a:prstGeom>
          <a:noFill/>
        </p:spPr>
        <p:txBody>
          <a:bodyPr wrap="none" rtlCol="0">
            <a:spAutoFit/>
          </a:bodyPr>
          <a:lstStyle/>
          <a:p>
            <a:r>
              <a:rPr lang="en-US" altLang="zh-CN" sz="1800" dirty="0" smtClean="0">
                <a:latin typeface="微软雅黑" panose="020B0503020204020204" pitchFamily="34" charset="-122"/>
                <a:ea typeface="微软雅黑" panose="020B0503020204020204" pitchFamily="34" charset="-122"/>
              </a:rPr>
              <a:t>t</a:t>
            </a:r>
            <a:r>
              <a:rPr lang="en-US" altLang="zh-CN" sz="1800" baseline="-25000" dirty="0" smtClean="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bwMode="auto">
          <a:xfrm flipV="1">
            <a:off x="1971235" y="3321048"/>
            <a:ext cx="1957880" cy="8248"/>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42895" y="3669447"/>
            <a:ext cx="10243791"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(2) P</a:t>
            </a:r>
            <a:r>
              <a:rPr lang="en-US" altLang="zh-CN" sz="2000" baseline="-25000" dirty="0" smtClean="0">
                <a:latin typeface="微软雅黑" panose="020B0503020204020204" pitchFamily="34" charset="-122"/>
                <a:ea typeface="微软雅黑" panose="020B0503020204020204" pitchFamily="34" charset="-122"/>
              </a:rPr>
              <a:t>0</a:t>
            </a: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分时并发，</a:t>
            </a:r>
            <a:r>
              <a:rPr lang="zh-CN" altLang="en-US" sz="2000" dirty="0">
                <a:latin typeface="微软雅黑" panose="020B0503020204020204" pitchFamily="34" charset="-122"/>
                <a:ea typeface="微软雅黑" panose="020B0503020204020204" pitchFamily="34" charset="-122"/>
              </a:rPr>
              <a:t>响应时间</a:t>
            </a:r>
            <a:r>
              <a:rPr lang="en-US" altLang="zh-CN" sz="2000" dirty="0" smtClean="0">
                <a:latin typeface="微软雅黑" panose="020B0503020204020204" pitchFamily="34" charset="-122"/>
                <a:ea typeface="微软雅黑" panose="020B0503020204020204" pitchFamily="34" charset="-122"/>
              </a:rPr>
              <a:t>t</a:t>
            </a:r>
            <a:r>
              <a:rPr lang="en-US" altLang="zh-CN" sz="2000" baseline="-25000" dirty="0" smtClean="0">
                <a:latin typeface="微软雅黑" panose="020B0503020204020204" pitchFamily="34" charset="-122"/>
                <a:ea typeface="微软雅黑" panose="020B0503020204020204" pitchFamily="34" charset="-122"/>
              </a:rPr>
              <a:t>0</a:t>
            </a:r>
            <a:r>
              <a:rPr lang="en-US" altLang="zh-CN" sz="2000" dirty="0" smtClean="0">
                <a:latin typeface="微软雅黑" panose="020B0503020204020204" pitchFamily="34" charset="-122"/>
                <a:ea typeface="微软雅黑" panose="020B0503020204020204" pitchFamily="34" charset="-122"/>
              </a:rPr>
              <a:t>+L</a:t>
            </a:r>
            <a:r>
              <a:rPr lang="zh-CN" altLang="en-US" sz="2000"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用户提交请求与</a:t>
            </a:r>
            <a:r>
              <a:rPr lang="en-US" altLang="zh-CN" sz="2000" b="1" dirty="0">
                <a:latin typeface="微软雅黑" panose="020B0503020204020204" pitchFamily="34" charset="-122"/>
                <a:ea typeface="微软雅黑" panose="020B0503020204020204" pitchFamily="34" charset="-122"/>
              </a:rPr>
              <a:t>P</a:t>
            </a:r>
            <a:r>
              <a:rPr lang="en-US" altLang="zh-CN" sz="2000" b="1" baseline="-25000"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相应请求分别在</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个不同时间片</a:t>
            </a:r>
            <a:r>
              <a:rPr lang="zh-CN" altLang="en-US" sz="2000" b="1" dirty="0" smtClean="0">
                <a:latin typeface="微软雅黑" panose="020B0503020204020204" pitchFamily="34" charset="-122"/>
                <a:ea typeface="微软雅黑" panose="020B0503020204020204" pitchFamily="34" charset="-122"/>
              </a:rPr>
              <a:t>中</a:t>
            </a:r>
            <a:endParaRPr lang="zh-CN" altLang="en-US" sz="2000" dirty="0">
              <a:latin typeface="微软雅黑" panose="020B0503020204020204" pitchFamily="34" charset="-122"/>
              <a:ea typeface="微软雅黑" panose="020B0503020204020204" pitchFamily="34" charset="-122"/>
            </a:endParaRPr>
          </a:p>
        </p:txBody>
      </p:sp>
      <p:sp>
        <p:nvSpPr>
          <p:cNvPr id="78" name="TextBox 77"/>
          <p:cNvSpPr txBox="1"/>
          <p:nvPr/>
        </p:nvSpPr>
        <p:spPr>
          <a:xfrm>
            <a:off x="42896" y="1154064"/>
            <a:ext cx="4195379"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单进程</a:t>
            </a:r>
            <a:r>
              <a:rPr lang="en-US" altLang="zh-CN" sz="2000" dirty="0">
                <a:latin typeface="微软雅黑" panose="020B0503020204020204" pitchFamily="34" charset="-122"/>
                <a:ea typeface="微软雅黑" panose="020B0503020204020204" pitchFamily="34" charset="-122"/>
              </a:rPr>
              <a:t>P</a:t>
            </a:r>
            <a:r>
              <a:rPr lang="en-US" altLang="zh-CN" sz="2000" baseline="-25000" dirty="0">
                <a:latin typeface="微软雅黑" panose="020B0503020204020204" pitchFamily="34" charset="-122"/>
                <a:ea typeface="微软雅黑" panose="020B0503020204020204" pitchFamily="34" charset="-122"/>
              </a:rPr>
              <a:t>0</a:t>
            </a:r>
            <a:r>
              <a:rPr lang="zh-CN" altLang="en-US" sz="2000" dirty="0" smtClean="0">
                <a:latin typeface="微软雅黑" panose="020B0503020204020204" pitchFamily="34" charset="-122"/>
                <a:ea typeface="微软雅黑" panose="020B0503020204020204" pitchFamily="34" charset="-122"/>
              </a:rPr>
              <a:t>独占</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，响应时间</a:t>
            </a:r>
            <a:r>
              <a:rPr lang="en-US" altLang="zh-CN" sz="2000" dirty="0" smtClean="0">
                <a:latin typeface="微软雅黑" panose="020B0503020204020204" pitchFamily="34" charset="-122"/>
                <a:ea typeface="微软雅黑" panose="020B0503020204020204" pitchFamily="34" charset="-122"/>
              </a:rPr>
              <a:t>t</a:t>
            </a:r>
            <a:r>
              <a:rPr lang="en-US" altLang="zh-CN" sz="2000" baseline="-25000" dirty="0" smtClean="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80" name="直接箭头连接符 79"/>
          <p:cNvCxnSpPr/>
          <p:nvPr/>
        </p:nvCxnSpPr>
        <p:spPr bwMode="auto">
          <a:xfrm flipV="1">
            <a:off x="11652" y="5517232"/>
            <a:ext cx="12097345" cy="704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矩形 80"/>
          <p:cNvSpPr/>
          <p:nvPr/>
        </p:nvSpPr>
        <p:spPr bwMode="auto">
          <a:xfrm>
            <a:off x="2027874" y="5243004"/>
            <a:ext cx="1871916" cy="281269"/>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其它操作</a:t>
            </a:r>
          </a:p>
        </p:txBody>
      </p:sp>
      <p:sp>
        <p:nvSpPr>
          <p:cNvPr id="82" name="矩形 81"/>
          <p:cNvSpPr/>
          <p:nvPr/>
        </p:nvSpPr>
        <p:spPr bwMode="auto">
          <a:xfrm>
            <a:off x="6960097" y="5214475"/>
            <a:ext cx="1113959" cy="312759"/>
          </a:xfrm>
          <a:prstGeom prst="rect">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0000"/>
                </a:solidFill>
                <a:latin typeface="微软雅黑" panose="020B0503020204020204" pitchFamily="34" charset="-122"/>
                <a:ea typeface="微软雅黑" panose="020B0503020204020204" pitchFamily="34" charset="-122"/>
              </a:rPr>
              <a:t>命令处理</a:t>
            </a:r>
            <a:endParaRPr kumimoji="1" lang="zh-CN" altLang="en-US" sz="12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p:txBody>
      </p:sp>
      <p:sp>
        <p:nvSpPr>
          <p:cNvPr id="83" name="矩形 82"/>
          <p:cNvSpPr/>
          <p:nvPr/>
        </p:nvSpPr>
        <p:spPr bwMode="auto">
          <a:xfrm>
            <a:off x="789281" y="5245786"/>
            <a:ext cx="1235284" cy="281269"/>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微软雅黑" panose="020B0503020204020204" pitchFamily="34" charset="-122"/>
                <a:ea typeface="微软雅黑" panose="020B0503020204020204" pitchFamily="34" charset="-122"/>
              </a:rPr>
              <a:t>其它操作</a:t>
            </a:r>
            <a:endPar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4" name="直接箭头连接符 83"/>
          <p:cNvCxnSpPr/>
          <p:nvPr/>
        </p:nvCxnSpPr>
        <p:spPr bwMode="auto">
          <a:xfrm>
            <a:off x="2024564" y="4660177"/>
            <a:ext cx="0" cy="582827"/>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平行四边形 84"/>
          <p:cNvSpPr/>
          <p:nvPr/>
        </p:nvSpPr>
        <p:spPr bwMode="auto">
          <a:xfrm>
            <a:off x="1691836" y="4444152"/>
            <a:ext cx="672075" cy="216024"/>
          </a:xfrm>
          <a:prstGeom prst="parallelogram">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410331" y="4145027"/>
            <a:ext cx="384044" cy="723461"/>
            <a:chOff x="971600" y="3429000"/>
            <a:chExt cx="288033" cy="723461"/>
          </a:xfrm>
        </p:grpSpPr>
        <p:sp>
          <p:nvSpPr>
            <p:cNvPr id="87" name="椭圆 86"/>
            <p:cNvSpPr/>
            <p:nvPr/>
          </p:nvSpPr>
          <p:spPr bwMode="auto">
            <a:xfrm>
              <a:off x="1043608" y="3429000"/>
              <a:ext cx="144016" cy="216024"/>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8" name="直接连接符 87"/>
            <p:cNvCxnSpPr/>
            <p:nvPr/>
          </p:nvCxnSpPr>
          <p:spPr bwMode="auto">
            <a:xfrm>
              <a:off x="1115616" y="3645024"/>
              <a:ext cx="0" cy="360040"/>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p:nvPr/>
          </p:nvCxnSpPr>
          <p:spPr bwMode="auto">
            <a:xfrm>
              <a:off x="1115616" y="3986258"/>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p:nvPr/>
          </p:nvCxnSpPr>
          <p:spPr bwMode="auto">
            <a:xfrm flipH="1">
              <a:off x="971600" y="3981582"/>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p:nvPr/>
          </p:nvCxnSpPr>
          <p:spPr bwMode="auto">
            <a:xfrm>
              <a:off x="1115617" y="3694845"/>
              <a:ext cx="144016" cy="166203"/>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flipH="1">
              <a:off x="971601" y="3690169"/>
              <a:ext cx="144017" cy="170879"/>
            </a:xfrm>
            <a:prstGeom prst="line">
              <a:avLst/>
            </a:prstGeom>
            <a:solidFill>
              <a:schemeClr val="accent1"/>
            </a:solidFill>
            <a:ln w="28575" cap="flat" cmpd="sng" algn="ctr">
              <a:solidFill>
                <a:schemeClr val="accent1">
                  <a:lumMod val="7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3" name="TextBox 92"/>
          <p:cNvSpPr txBox="1"/>
          <p:nvPr/>
        </p:nvSpPr>
        <p:spPr>
          <a:xfrm>
            <a:off x="2012298" y="4774531"/>
            <a:ext cx="800219" cy="276999"/>
          </a:xfrm>
          <a:prstGeom prst="rect">
            <a:avLst/>
          </a:prstGeom>
          <a:noFill/>
        </p:spPr>
        <p:txBody>
          <a:bodyPr wrap="none" rtlCol="0">
            <a:spAutoFit/>
          </a:bodyPr>
          <a:lstStyle/>
          <a:p>
            <a:r>
              <a:rPr lang="zh-CN" altLang="en-US" sz="1200" dirty="0" smtClean="0">
                <a:solidFill>
                  <a:srgbClr val="FF0000"/>
                </a:solidFill>
                <a:latin typeface="微软雅黑" panose="020B0503020204020204" pitchFamily="34" charset="-122"/>
                <a:ea typeface="微软雅黑" panose="020B0503020204020204" pitchFamily="34" charset="-122"/>
              </a:rPr>
              <a:t>提交命令</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96" name="直接连接符 95"/>
          <p:cNvCxnSpPr/>
          <p:nvPr/>
        </p:nvCxnSpPr>
        <p:spPr bwMode="auto">
          <a:xfrm>
            <a:off x="2049687" y="5520466"/>
            <a:ext cx="0" cy="679668"/>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a:off x="3848607" y="5527234"/>
            <a:ext cx="0" cy="28830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矩形 97"/>
          <p:cNvSpPr/>
          <p:nvPr/>
        </p:nvSpPr>
        <p:spPr bwMode="auto">
          <a:xfrm>
            <a:off x="8080052" y="5221513"/>
            <a:ext cx="944568" cy="305720"/>
          </a:xfrm>
          <a:prstGeom prst="rect">
            <a:avLst/>
          </a:prstGeom>
          <a:solidFill>
            <a:srgbClr val="DDDDDD"/>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其它操作</a:t>
            </a:r>
          </a:p>
        </p:txBody>
      </p:sp>
      <p:cxnSp>
        <p:nvCxnSpPr>
          <p:cNvPr id="99" name="直接连接符 98"/>
          <p:cNvCxnSpPr/>
          <p:nvPr/>
        </p:nvCxnSpPr>
        <p:spPr bwMode="auto">
          <a:xfrm flipV="1">
            <a:off x="2027874" y="5663317"/>
            <a:ext cx="1815277" cy="16136"/>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TextBox 101"/>
          <p:cNvSpPr txBox="1"/>
          <p:nvPr/>
        </p:nvSpPr>
        <p:spPr>
          <a:xfrm>
            <a:off x="2624859" y="5622803"/>
            <a:ext cx="619080" cy="369332"/>
          </a:xfrm>
          <a:prstGeom prst="rect">
            <a:avLst/>
          </a:prstGeom>
          <a:noFill/>
        </p:spPr>
        <p:txBody>
          <a:bodyPr wrap="none" rtlCol="0">
            <a:spAutoFit/>
          </a:bodyPr>
          <a:lstStyle/>
          <a:p>
            <a:r>
              <a:rPr lang="en-US" altLang="zh-CN" sz="1800" dirty="0" smtClean="0">
                <a:latin typeface="微软雅黑" panose="020B0503020204020204" pitchFamily="34" charset="-122"/>
                <a:ea typeface="微软雅黑" panose="020B0503020204020204" pitchFamily="34" charset="-122"/>
              </a:rPr>
              <a:t>t&lt;t</a:t>
            </a:r>
            <a:r>
              <a:rPr lang="en-US" altLang="zh-CN" sz="1800" baseline="-25000" dirty="0" smtClean="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p:txBody>
      </p:sp>
      <p:cxnSp>
        <p:nvCxnSpPr>
          <p:cNvPr id="103" name="直接连接符 102"/>
          <p:cNvCxnSpPr/>
          <p:nvPr/>
        </p:nvCxnSpPr>
        <p:spPr bwMode="auto">
          <a:xfrm>
            <a:off x="6875499" y="5524273"/>
            <a:ext cx="0" cy="288303"/>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3854565" y="5663317"/>
            <a:ext cx="3020935" cy="16136"/>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Box 104"/>
          <p:cNvSpPr txBox="1"/>
          <p:nvPr/>
        </p:nvSpPr>
        <p:spPr>
          <a:xfrm>
            <a:off x="5339566" y="5607597"/>
            <a:ext cx="312906" cy="369332"/>
          </a:xfrm>
          <a:prstGeom prst="rect">
            <a:avLst/>
          </a:prstGeom>
          <a:no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L</a:t>
            </a:r>
            <a:endParaRPr lang="zh-CN" altLang="en-US" sz="1800" dirty="0">
              <a:latin typeface="微软雅黑" panose="020B0503020204020204" pitchFamily="34" charset="-122"/>
              <a:ea typeface="微软雅黑" panose="020B0503020204020204" pitchFamily="34" charset="-122"/>
            </a:endParaRPr>
          </a:p>
        </p:txBody>
      </p:sp>
      <p:cxnSp>
        <p:nvCxnSpPr>
          <p:cNvPr id="106" name="直接箭头连接符 105"/>
          <p:cNvCxnSpPr/>
          <p:nvPr/>
        </p:nvCxnSpPr>
        <p:spPr bwMode="auto">
          <a:xfrm flipV="1">
            <a:off x="42896" y="6778546"/>
            <a:ext cx="12097345" cy="704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矩形 106"/>
          <p:cNvSpPr/>
          <p:nvPr/>
        </p:nvSpPr>
        <p:spPr bwMode="auto">
          <a:xfrm>
            <a:off x="863424" y="6309323"/>
            <a:ext cx="3028077" cy="469223"/>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latin typeface="微软雅黑" panose="020B0503020204020204" pitchFamily="34" charset="-122"/>
                <a:ea typeface="微软雅黑" panose="020B0503020204020204" pitchFamily="34" charset="-122"/>
              </a:rPr>
              <a:t>timeslice</a:t>
            </a:r>
            <a:r>
              <a:rPr kumimoji="1" lang="en-US" altLang="zh-CN"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rPr>
              <a:t>1</a:t>
            </a:r>
            <a:endParaRPr kumimoji="1" lang="zh-CN" altLang="en-US"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8" name="矩形 107"/>
          <p:cNvSpPr/>
          <p:nvPr/>
        </p:nvSpPr>
        <p:spPr bwMode="auto">
          <a:xfrm>
            <a:off x="6918394" y="6309321"/>
            <a:ext cx="3020935" cy="469223"/>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timeslice</a:t>
            </a:r>
            <a:r>
              <a:rPr lang="en-US" altLang="zh-CN" baseline="-25000" dirty="0" smtClean="0">
                <a:latin typeface="微软雅黑" panose="020B0503020204020204" pitchFamily="34" charset="-122"/>
                <a:ea typeface="微软雅黑" panose="020B0503020204020204" pitchFamily="34" charset="-122"/>
              </a:rPr>
              <a:t>3</a:t>
            </a:r>
            <a:endParaRPr kumimoji="1" lang="zh-CN" altLang="en-US"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1" name="TextBox 110"/>
          <p:cNvSpPr txBox="1"/>
          <p:nvPr/>
        </p:nvSpPr>
        <p:spPr>
          <a:xfrm>
            <a:off x="6112435" y="4670411"/>
            <a:ext cx="11737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接收</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响应命令</a:t>
            </a:r>
          </a:p>
        </p:txBody>
      </p:sp>
      <p:sp>
        <p:nvSpPr>
          <p:cNvPr id="10" name="矩形 9"/>
          <p:cNvSpPr/>
          <p:nvPr/>
        </p:nvSpPr>
        <p:spPr bwMode="auto">
          <a:xfrm>
            <a:off x="3854565" y="5041629"/>
            <a:ext cx="3020935" cy="469223"/>
          </a:xfrm>
          <a:prstGeom prst="rect">
            <a:avLst/>
          </a:prstGeom>
          <a:solidFill>
            <a:srgbClr val="FFC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P</a:t>
            </a:r>
            <a:r>
              <a:rPr kumimoji="1" lang="en-US" altLang="zh-CN"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rPr>
              <a:t>1</a:t>
            </a:r>
            <a:endParaRPr kumimoji="1" lang="zh-CN" altLang="en-US"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2" name="矩形 111"/>
          <p:cNvSpPr/>
          <p:nvPr/>
        </p:nvSpPr>
        <p:spPr bwMode="auto">
          <a:xfrm>
            <a:off x="3897459" y="6309322"/>
            <a:ext cx="3020935" cy="469223"/>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timeslice</a:t>
            </a:r>
            <a:r>
              <a:rPr lang="en-US" altLang="zh-CN" baseline="-25000" dirty="0">
                <a:latin typeface="微软雅黑" panose="020B0503020204020204" pitchFamily="34" charset="-122"/>
                <a:ea typeface="微软雅黑" panose="020B0503020204020204" pitchFamily="34" charset="-122"/>
              </a:rPr>
              <a:t>2</a:t>
            </a:r>
            <a:endParaRPr kumimoji="1" lang="zh-CN" altLang="en-US" sz="2400" b="0"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10" name="直接箭头连接符 109"/>
          <p:cNvCxnSpPr/>
          <p:nvPr/>
        </p:nvCxnSpPr>
        <p:spPr bwMode="auto">
          <a:xfrm>
            <a:off x="6980321" y="4881993"/>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p:nvPr/>
        </p:nvCxnSpPr>
        <p:spPr bwMode="auto">
          <a:xfrm>
            <a:off x="6982998" y="5517232"/>
            <a:ext cx="2780" cy="648072"/>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连接符 116"/>
          <p:cNvCxnSpPr/>
          <p:nvPr/>
        </p:nvCxnSpPr>
        <p:spPr bwMode="auto">
          <a:xfrm flipV="1">
            <a:off x="2054594" y="5982331"/>
            <a:ext cx="4928455" cy="16136"/>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TextBox 118"/>
          <p:cNvSpPr txBox="1"/>
          <p:nvPr/>
        </p:nvSpPr>
        <p:spPr>
          <a:xfrm>
            <a:off x="4189767" y="5939988"/>
            <a:ext cx="651140" cy="369332"/>
          </a:xfrm>
          <a:prstGeom prst="rect">
            <a:avLst/>
          </a:prstGeom>
          <a:noFill/>
        </p:spPr>
        <p:txBody>
          <a:bodyPr wrap="none" rtlCol="0">
            <a:spAutoFit/>
          </a:bodyPr>
          <a:lstStyle/>
          <a:p>
            <a:r>
              <a:rPr lang="en-US" altLang="zh-CN" sz="1800" dirty="0" smtClean="0">
                <a:latin typeface="微软雅黑" panose="020B0503020204020204" pitchFamily="34" charset="-122"/>
                <a:ea typeface="微软雅黑" panose="020B0503020204020204" pitchFamily="34" charset="-122"/>
              </a:rPr>
              <a:t>t</a:t>
            </a:r>
            <a:r>
              <a:rPr lang="en-US" altLang="zh-CN" sz="1800" baseline="-25000" dirty="0" smtClean="0">
                <a:latin typeface="微软雅黑" panose="020B0503020204020204" pitchFamily="34" charset="-122"/>
                <a:ea typeface="微软雅黑" panose="020B0503020204020204" pitchFamily="34" charset="-122"/>
              </a:rPr>
              <a:t>0</a:t>
            </a:r>
            <a:r>
              <a:rPr lang="en-US" altLang="zh-CN" sz="1800" dirty="0" smtClean="0">
                <a:latin typeface="微软雅黑" panose="020B0503020204020204" pitchFamily="34" charset="-122"/>
                <a:ea typeface="微软雅黑" panose="020B0503020204020204" pitchFamily="34" charset="-122"/>
              </a:rPr>
              <a:t>+L</a:t>
            </a:r>
            <a:endParaRPr lang="zh-CN" altLang="en-US" sz="1800" dirty="0">
              <a:latin typeface="微软雅黑" panose="020B0503020204020204" pitchFamily="34" charset="-122"/>
              <a:ea typeface="微软雅黑" panose="020B0503020204020204" pitchFamily="34" charset="-122"/>
            </a:endParaRPr>
          </a:p>
        </p:txBody>
      </p:sp>
      <p:sp>
        <p:nvSpPr>
          <p:cNvPr id="59" name="TextBox 58"/>
          <p:cNvSpPr txBox="1"/>
          <p:nvPr/>
        </p:nvSpPr>
        <p:spPr>
          <a:xfrm>
            <a:off x="3722648" y="2096674"/>
            <a:ext cx="30970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0260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zh-CN" altLang="en-US" sz="2400" dirty="0">
                <a:solidFill>
                  <a:schemeClr val="accent5">
                    <a:lumMod val="75000"/>
                  </a:schemeClr>
                </a:solidFill>
                <a:latin typeface="微软雅黑" panose="020B0503020204020204" pitchFamily="2" charset="-122"/>
                <a:ea typeface="微软雅黑" panose="020B0503020204020204" pitchFamily="2" charset="-122"/>
              </a:rPr>
              <a:t>反例</a:t>
            </a:r>
            <a:r>
              <a:rPr lang="zh-CN" altLang="en-US" sz="2400" dirty="0" smtClean="0">
                <a:solidFill>
                  <a:schemeClr val="accent5">
                    <a:lumMod val="75000"/>
                  </a:schemeClr>
                </a:solidFill>
                <a:latin typeface="微软雅黑" panose="020B0503020204020204" pitchFamily="2" charset="-122"/>
                <a:ea typeface="微软雅黑" panose="020B0503020204020204" pitchFamily="2" charset="-122"/>
              </a:rPr>
              <a:t>答案</a:t>
            </a:r>
            <a:r>
              <a:rPr lang="zh-CN" altLang="en-US" sz="2400" dirty="0">
                <a:solidFill>
                  <a:schemeClr val="accent5">
                    <a:lumMod val="75000"/>
                  </a:schemeClr>
                </a:solidFill>
                <a:latin typeface="微软雅黑" panose="020B0503020204020204" pitchFamily="2" charset="-122"/>
                <a:ea typeface="微软雅黑" panose="020B0503020204020204" pitchFamily="2" charset="-122"/>
              </a:rPr>
              <a:t>分析</a:t>
            </a:r>
            <a:endParaRPr lang="zh-CN" altLang="en-US" sz="2400"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08</a:t>
            </a:r>
            <a:endParaRPr lang="zh-CN" altLang="en-US" dirty="0"/>
          </a:p>
        </p:txBody>
      </p:sp>
      <p:sp>
        <p:nvSpPr>
          <p:cNvPr id="8" name="Rectangle 19"/>
          <p:cNvSpPr txBox="1">
            <a:spLocks noChangeArrowheads="1"/>
          </p:cNvSpPr>
          <p:nvPr/>
        </p:nvSpPr>
        <p:spPr>
          <a:xfrm>
            <a:off x="351692" y="1038560"/>
            <a:ext cx="11524447" cy="1613200"/>
          </a:xfrm>
          <a:prstGeom prst="rect">
            <a:avLst/>
          </a:prstGeo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vert="horz" lIns="91440" tIns="45720" rIns="91440" bIns="45720" rtlCol="0">
            <a:normAutofit fontScale="92500"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并发进程</a:t>
            </a:r>
            <a:r>
              <a:rPr lang="zh-CN" altLang="en-US" sz="2400" dirty="0">
                <a:latin typeface="微软雅黑" panose="020B0503020204020204" pitchFamily="34" charset="-122"/>
                <a:ea typeface="微软雅黑" panose="020B0503020204020204" pitchFamily="34" charset="-122"/>
              </a:rPr>
              <a:t>数</a:t>
            </a:r>
            <a:r>
              <a:rPr lang="en-US" altLang="zh-CN" sz="2400" dirty="0">
                <a:latin typeface="微软雅黑" panose="020B0503020204020204" pitchFamily="34" charset="-122"/>
                <a:ea typeface="微软雅黑" panose="020B0503020204020204" pitchFamily="34" charset="-122"/>
              </a:rPr>
              <a:t>n=10</a:t>
            </a:r>
            <a:r>
              <a:rPr lang="zh-CN" altLang="en-US" sz="2400" dirty="0">
                <a:latin typeface="微软雅黑" panose="020B0503020204020204" pitchFamily="34" charset="-122"/>
                <a:ea typeface="微软雅黑" panose="020B0503020204020204" pitchFamily="34" charset="-122"/>
              </a:rPr>
              <a:t>，要求</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rPr>
              <a:t>响应时间</a:t>
            </a:r>
            <a:r>
              <a:rPr lang="en-US" altLang="zh-CN" sz="2400" dirty="0">
                <a:latin typeface="微软雅黑" panose="020B0503020204020204" pitchFamily="34" charset="-122"/>
                <a:ea typeface="微软雅黑" panose="020B0503020204020204" pitchFamily="34" charset="-122"/>
              </a:rPr>
              <a:t>≤100ms</a:t>
            </a:r>
            <a:r>
              <a:rPr lang="zh-CN" altLang="en-US" sz="2400" dirty="0">
                <a:latin typeface="微软雅黑" panose="020B0503020204020204" pitchFamily="34" charset="-122"/>
                <a:ea typeface="微软雅黑" panose="020B0503020204020204" pitchFamily="34" charset="-122"/>
              </a:rPr>
              <a:t>，时间片长度</a:t>
            </a:r>
            <a:r>
              <a:rPr lang="en-US" altLang="zh-CN" sz="2400" dirty="0">
                <a:latin typeface="微软雅黑" panose="020B0503020204020204" pitchFamily="34" charset="-122"/>
                <a:ea typeface="微软雅黑" panose="020B0503020204020204" pitchFamily="34" charset="-122"/>
              </a:rPr>
              <a:t>L</a:t>
            </a:r>
            <a:r>
              <a:rPr lang="en-US" altLang="zh-CN" sz="2400" dirty="0">
                <a:solidFill>
                  <a:srgbClr val="FF0000"/>
                </a:solidFill>
                <a:latin typeface="微软雅黑" panose="020B0503020204020204" pitchFamily="34" charset="-122"/>
                <a:ea typeface="微软雅黑" panose="020B0503020204020204" pitchFamily="34" charset="-122"/>
              </a:rPr>
              <a:t> ≤10ms </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0</a:t>
            </a:r>
            <a:r>
              <a:rPr lang="zh-CN" altLang="en-US" sz="2400" dirty="0" smtClean="0">
                <a:latin typeface="微软雅黑" panose="020B0503020204020204" pitchFamily="34" charset="-122"/>
                <a:ea typeface="微软雅黑" panose="020B0503020204020204" pitchFamily="34" charset="-122"/>
              </a:rPr>
              <a:t>有关</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假设：</a:t>
            </a:r>
            <a:r>
              <a:rPr lang="zh-CN" altLang="en-US" sz="2400" b="1" dirty="0" smtClean="0">
                <a:latin typeface="微软雅黑" panose="020B0503020204020204" pitchFamily="34" charset="-122"/>
                <a:ea typeface="微软雅黑" panose="020B0503020204020204" pitchFamily="34" charset="-122"/>
              </a:rPr>
              <a:t>用户提交请求与</a:t>
            </a:r>
            <a:r>
              <a:rPr lang="en-US" altLang="zh-CN" sz="2400" b="1" dirty="0" smtClean="0">
                <a:latin typeface="微软雅黑" panose="020B0503020204020204" pitchFamily="34" charset="-122"/>
                <a:ea typeface="微软雅黑" panose="020B0503020204020204" pitchFamily="34" charset="-122"/>
              </a:rPr>
              <a:t>P</a:t>
            </a:r>
            <a:r>
              <a:rPr lang="en-US" altLang="zh-CN" sz="2400" b="1" baseline="-25000"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响应请求跨时间片，分别在分配给</a:t>
            </a:r>
            <a:r>
              <a:rPr lang="en-US" altLang="zh-CN" sz="2400" b="1" dirty="0" smtClean="0">
                <a:latin typeface="微软雅黑" panose="020B0503020204020204" pitchFamily="34" charset="-122"/>
                <a:ea typeface="微软雅黑" panose="020B0503020204020204" pitchFamily="34" charset="-122"/>
              </a:rPr>
              <a:t>P</a:t>
            </a:r>
            <a:r>
              <a:rPr lang="en-US" altLang="zh-CN" sz="2400" b="1" baseline="-25000"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的</a:t>
            </a:r>
            <a:r>
              <a:rPr lang="en-US" altLang="zh-CN" sz="2400" b="1" u="sng" dirty="0" smtClean="0">
                <a:solidFill>
                  <a:srgbClr val="FF0000"/>
                </a:solidFill>
                <a:latin typeface="微软雅黑" panose="020B0503020204020204" pitchFamily="34" charset="-122"/>
                <a:ea typeface="微软雅黑" panose="020B0503020204020204" pitchFamily="34" charset="-122"/>
              </a:rPr>
              <a:t>2</a:t>
            </a:r>
            <a:r>
              <a:rPr lang="zh-CN" altLang="en-US" sz="2400" b="1" u="sng" dirty="0" smtClean="0">
                <a:solidFill>
                  <a:srgbClr val="FF0000"/>
                </a:solidFill>
                <a:latin typeface="微软雅黑" panose="020B0503020204020204" pitchFamily="34" charset="-122"/>
                <a:ea typeface="微软雅黑" panose="020B0503020204020204" pitchFamily="34" charset="-122"/>
              </a:rPr>
              <a:t>个</a:t>
            </a:r>
            <a:r>
              <a:rPr lang="zh-CN" altLang="en-US" sz="2400" b="1" dirty="0" smtClean="0">
                <a:latin typeface="微软雅黑" panose="020B0503020204020204" pitchFamily="34" charset="-122"/>
                <a:ea typeface="微软雅黑" panose="020B0503020204020204" pitchFamily="34" charset="-122"/>
              </a:rPr>
              <a:t>不同时间片中完成，即</a:t>
            </a:r>
            <a:r>
              <a:rPr lang="en-US" altLang="zh-CN" sz="2400" b="1"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 ≤ 2L</a:t>
            </a:r>
            <a:endParaRPr lang="en-US" altLang="zh-CN" sz="2400" b="1" dirty="0" smtClean="0">
              <a:latin typeface="微软雅黑" panose="020B0503020204020204" pitchFamily="34" charset="-122"/>
              <a:ea typeface="微软雅黑" panose="020B0503020204020204" pitchFamily="34" charset="-122"/>
            </a:endParaRPr>
          </a:p>
          <a:p>
            <a:pPr lvl="1"/>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en-US" altLang="zh-CN" sz="2400" dirty="0">
              <a:latin typeface="Times New Roman" pitchFamily="18" charset="0"/>
            </a:endParaRPr>
          </a:p>
        </p:txBody>
      </p:sp>
      <p:sp>
        <p:nvSpPr>
          <p:cNvPr id="9" name="矩形 8"/>
          <p:cNvSpPr/>
          <p:nvPr/>
        </p:nvSpPr>
        <p:spPr bwMode="auto">
          <a:xfrm>
            <a:off x="672239" y="3210921"/>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10" name="矩形 9"/>
          <p:cNvSpPr/>
          <p:nvPr/>
        </p:nvSpPr>
        <p:spPr bwMode="auto">
          <a:xfrm>
            <a:off x="2372127" y="321092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11" name="矩形 10"/>
          <p:cNvSpPr/>
          <p:nvPr/>
        </p:nvSpPr>
        <p:spPr bwMode="auto">
          <a:xfrm>
            <a:off x="4072015" y="321092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12" name="矩形 11"/>
          <p:cNvSpPr/>
          <p:nvPr/>
        </p:nvSpPr>
        <p:spPr bwMode="auto">
          <a:xfrm>
            <a:off x="5758829" y="321092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13" name="直接箭头连接符 12"/>
          <p:cNvCxnSpPr/>
          <p:nvPr/>
        </p:nvCxnSpPr>
        <p:spPr bwMode="auto">
          <a:xfrm>
            <a:off x="-171479" y="3542509"/>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8240256" y="321092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15" name="矩形 14"/>
          <p:cNvSpPr/>
          <p:nvPr/>
        </p:nvSpPr>
        <p:spPr bwMode="auto">
          <a:xfrm>
            <a:off x="9927071" y="3210921"/>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16" name="TextBox 15"/>
          <p:cNvSpPr txBox="1"/>
          <p:nvPr/>
        </p:nvSpPr>
        <p:spPr>
          <a:xfrm>
            <a:off x="7569643" y="3080845"/>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17" name="直接连接符 16"/>
          <p:cNvCxnSpPr/>
          <p:nvPr/>
        </p:nvCxnSpPr>
        <p:spPr bwMode="auto">
          <a:xfrm>
            <a:off x="2372127" y="3542509"/>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3701816" y="3689213"/>
            <a:ext cx="3116559" cy="369332"/>
          </a:xfrm>
          <a:prstGeom prst="rect">
            <a:avLst/>
          </a:prstGeom>
          <a:noFill/>
        </p:spPr>
        <p:txBody>
          <a:bodyPr wrap="none" rtlCol="0">
            <a:spAutoFit/>
          </a:bodyPr>
          <a:lstStyle/>
          <a:p>
            <a:r>
              <a:rPr lang="en-US" altLang="zh-CN" sz="1800" dirty="0" smtClean="0"/>
              <a:t>9L: P</a:t>
            </a:r>
            <a:r>
              <a:rPr lang="en-US" altLang="zh-CN" sz="1800" baseline="-25000" dirty="0" smtClean="0"/>
              <a:t>0</a:t>
            </a:r>
            <a:r>
              <a:rPr lang="zh-CN" altLang="en-US" sz="1800" dirty="0" smtClean="0"/>
              <a:t>再次被调度的时间间隔</a:t>
            </a:r>
            <a:endParaRPr lang="zh-CN" altLang="en-US" sz="1800" dirty="0"/>
          </a:p>
        </p:txBody>
      </p:sp>
      <p:cxnSp>
        <p:nvCxnSpPr>
          <p:cNvPr id="19" name="直接连接符 18"/>
          <p:cNvCxnSpPr/>
          <p:nvPr/>
        </p:nvCxnSpPr>
        <p:spPr bwMode="auto">
          <a:xfrm>
            <a:off x="9927071" y="3542509"/>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flipV="1">
            <a:off x="2372127" y="3689213"/>
            <a:ext cx="7552279" cy="19632"/>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bwMode="auto">
          <a:xfrm>
            <a:off x="685381" y="563517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22" name="矩形 21"/>
          <p:cNvSpPr/>
          <p:nvPr/>
        </p:nvSpPr>
        <p:spPr bwMode="auto">
          <a:xfrm>
            <a:off x="2385269" y="563517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23" name="矩形 22"/>
          <p:cNvSpPr/>
          <p:nvPr/>
        </p:nvSpPr>
        <p:spPr bwMode="auto">
          <a:xfrm>
            <a:off x="4085157" y="563517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24" name="矩形 23"/>
          <p:cNvSpPr/>
          <p:nvPr/>
        </p:nvSpPr>
        <p:spPr bwMode="auto">
          <a:xfrm>
            <a:off x="5771971" y="563517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25" name="直接箭头连接符 24"/>
          <p:cNvCxnSpPr/>
          <p:nvPr/>
        </p:nvCxnSpPr>
        <p:spPr bwMode="auto">
          <a:xfrm>
            <a:off x="-158337" y="5966766"/>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8253398" y="563517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27" name="矩形 26"/>
          <p:cNvSpPr/>
          <p:nvPr/>
        </p:nvSpPr>
        <p:spPr bwMode="auto">
          <a:xfrm>
            <a:off x="9940213" y="563517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28" name="TextBox 27"/>
          <p:cNvSpPr txBox="1"/>
          <p:nvPr/>
        </p:nvSpPr>
        <p:spPr>
          <a:xfrm>
            <a:off x="7582785" y="5505102"/>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29" name="直接连接符 28"/>
          <p:cNvCxnSpPr/>
          <p:nvPr/>
        </p:nvCxnSpPr>
        <p:spPr bwMode="auto">
          <a:xfrm>
            <a:off x="2385269" y="596676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3980575" y="6171908"/>
            <a:ext cx="3116559" cy="369332"/>
          </a:xfrm>
          <a:prstGeom prst="rect">
            <a:avLst/>
          </a:prstGeom>
          <a:noFill/>
        </p:spPr>
        <p:txBody>
          <a:bodyPr wrap="none" rtlCol="0">
            <a:spAutoFit/>
          </a:bodyPr>
          <a:lstStyle/>
          <a:p>
            <a:r>
              <a:rPr lang="en-US" altLang="zh-CN" sz="1800" dirty="0" smtClean="0"/>
              <a:t>9L: P</a:t>
            </a:r>
            <a:r>
              <a:rPr lang="en-US" altLang="zh-CN" sz="1800" baseline="-25000" dirty="0" smtClean="0"/>
              <a:t>0</a:t>
            </a:r>
            <a:r>
              <a:rPr lang="zh-CN" altLang="en-US" sz="1800" dirty="0" smtClean="0"/>
              <a:t>再次被调度的时间间隔</a:t>
            </a:r>
            <a:endParaRPr lang="zh-CN" altLang="en-US" sz="1800" dirty="0"/>
          </a:p>
        </p:txBody>
      </p:sp>
      <p:cxnSp>
        <p:nvCxnSpPr>
          <p:cNvPr id="31" name="直接连接符 30"/>
          <p:cNvCxnSpPr/>
          <p:nvPr/>
        </p:nvCxnSpPr>
        <p:spPr bwMode="auto">
          <a:xfrm>
            <a:off x="9940213" y="596676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flipV="1">
            <a:off x="2385270" y="6093841"/>
            <a:ext cx="7568017" cy="39261"/>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p:nvPr/>
        </p:nvCxnSpPr>
        <p:spPr bwMode="auto">
          <a:xfrm>
            <a:off x="2385269" y="5343764"/>
            <a:ext cx="14021" cy="29141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2385269" y="5175138"/>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sp>
        <p:nvSpPr>
          <p:cNvPr id="35" name="TextBox 34"/>
          <p:cNvSpPr txBox="1"/>
          <p:nvPr/>
        </p:nvSpPr>
        <p:spPr>
          <a:xfrm>
            <a:off x="9927071" y="5192753"/>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36" name="直接箭头连接符 35"/>
          <p:cNvCxnSpPr/>
          <p:nvPr/>
        </p:nvCxnSpPr>
        <p:spPr bwMode="auto">
          <a:xfrm>
            <a:off x="9940213" y="5313636"/>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p:cNvCxnSpPr/>
          <p:nvPr/>
        </p:nvCxnSpPr>
        <p:spPr bwMode="auto">
          <a:xfrm flipH="1">
            <a:off x="1509112" y="2261507"/>
            <a:ext cx="8083924" cy="949414"/>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9593036" y="2261507"/>
            <a:ext cx="1183979" cy="945984"/>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Rectangle 19"/>
          <p:cNvSpPr txBox="1">
            <a:spLocks noChangeArrowheads="1"/>
          </p:cNvSpPr>
          <p:nvPr/>
        </p:nvSpPr>
        <p:spPr bwMode="auto">
          <a:xfrm>
            <a:off x="351692" y="4349132"/>
            <a:ext cx="11526180" cy="72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lnSpc>
                <a:spcPct val="11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Times New Roman" pitchFamily="18" charset="0"/>
              </a:rPr>
              <a:t>情况</a:t>
            </a:r>
            <a:r>
              <a:rPr lang="en-US" altLang="zh-CN" sz="24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t</a:t>
            </a:r>
            <a:r>
              <a:rPr lang="en-US" altLang="zh-CN" sz="2400" baseline="-25000" dirty="0" smtClean="0">
                <a:latin typeface="Times New Roman" pitchFamily="18" charset="0"/>
              </a:rPr>
              <a:t>0</a:t>
            </a:r>
            <a:r>
              <a:rPr lang="en-US" altLang="zh-CN" sz="2400" dirty="0" smtClean="0">
                <a:latin typeface="Times New Roman" pitchFamily="18" charset="0"/>
              </a:rPr>
              <a:t>=0</a:t>
            </a:r>
            <a:r>
              <a:rPr lang="zh-CN" altLang="en-US" sz="2400" dirty="0" smtClean="0">
                <a:latin typeface="Times New Roman" pitchFamily="18" charset="0"/>
              </a:rPr>
              <a:t>，响应时间</a:t>
            </a:r>
            <a:r>
              <a:rPr lang="en-US" altLang="zh-CN" sz="2400" dirty="0" smtClean="0">
                <a:latin typeface="Times New Roman" pitchFamily="18" charset="0"/>
              </a:rPr>
              <a:t>=9L</a:t>
            </a:r>
            <a:r>
              <a:rPr lang="zh-CN" altLang="en-US" sz="2400" dirty="0" smtClean="0">
                <a:latin typeface="Times New Roman" pitchFamily="18" charset="0"/>
              </a:rPr>
              <a:t>，</a:t>
            </a:r>
            <a:r>
              <a:rPr lang="en-US" altLang="zh-CN" sz="2400" dirty="0" smtClean="0">
                <a:latin typeface="Times New Roman" pitchFamily="18" charset="0"/>
              </a:rPr>
              <a:t>9L</a:t>
            </a:r>
            <a:r>
              <a:rPr lang="en-US" altLang="zh-CN" sz="2400" dirty="0" smtClean="0"/>
              <a:t>≤100ms, L</a:t>
            </a:r>
            <a:r>
              <a:rPr lang="en-US" altLang="zh-CN" sz="2400" dirty="0"/>
              <a:t> </a:t>
            </a:r>
            <a:r>
              <a:rPr lang="en-US" altLang="zh-CN" sz="2400" dirty="0" smtClean="0"/>
              <a:t>≤</a:t>
            </a:r>
            <a:r>
              <a:rPr lang="en-US" altLang="zh-CN" sz="2400" dirty="0" smtClean="0"/>
              <a:t>100/9ms</a:t>
            </a:r>
            <a:endParaRPr lang="en-US" altLang="zh-CN" sz="2400" dirty="0" smtClean="0">
              <a:latin typeface="Times New Roman" pitchFamily="18" charset="0"/>
            </a:endParaRPr>
          </a:p>
          <a:p>
            <a:pPr lvl="1" eaLnBrk="1" hangingPunct="1"/>
            <a:endParaRPr lang="en-US" altLang="zh-CN" sz="2400" dirty="0" smtClean="0">
              <a:latin typeface="Times New Roman" pitchFamily="18" charset="0"/>
            </a:endParaRPr>
          </a:p>
          <a:p>
            <a:pPr lvl="1" eaLnBrk="1" hangingPunct="1"/>
            <a:endParaRPr lang="en-US" altLang="zh-CN" sz="2400" dirty="0">
              <a:latin typeface="Times New Roman" pitchFamily="18" charset="0"/>
            </a:endParaRPr>
          </a:p>
        </p:txBody>
      </p:sp>
    </p:spTree>
    <p:extLst>
      <p:ext uri="{BB962C8B-B14F-4D97-AF65-F5344CB8AC3E}">
        <p14:creationId xmlns:p14="http://schemas.microsoft.com/office/powerpoint/2010/main" val="2284883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eaLnBrk="0" fontAlgn="base" hangingPunct="0">
              <a:lnSpc>
                <a:spcPct val="110000"/>
              </a:lnSpc>
              <a:spcBef>
                <a:spcPts val="600"/>
              </a:spcBef>
              <a:spcAft>
                <a:spcPct val="0"/>
              </a:spcAft>
              <a:buClr>
                <a:schemeClr val="folHlink"/>
              </a:buClr>
              <a:buSzPct val="100000"/>
              <a:buFont typeface="Wingdings" panose="05000000000000000000" pitchFamily="2" charset="2"/>
              <a:buChar char="l"/>
              <a:tabLst>
                <a:tab pos="3032125" algn="ctr"/>
                <a:tab pos="4635500" algn="ctr"/>
              </a:tabLst>
            </a:pPr>
            <a:r>
              <a:rPr kumimoji="1" lang="zh-CN" altLang="en-US" sz="2400" dirty="0">
                <a:latin typeface="Times New Roman" pitchFamily="18" charset="0"/>
              </a:rPr>
              <a:t>情况</a:t>
            </a:r>
            <a:r>
              <a:rPr kumimoji="1" lang="en-US" altLang="zh-CN" sz="2400" dirty="0">
                <a:latin typeface="Times New Roman" pitchFamily="18" charset="0"/>
              </a:rPr>
              <a:t>2</a:t>
            </a:r>
            <a:r>
              <a:rPr kumimoji="1" lang="zh-CN" altLang="en-US" sz="2400" dirty="0">
                <a:latin typeface="Times New Roman" pitchFamily="18" charset="0"/>
              </a:rPr>
              <a:t>：</a:t>
            </a:r>
            <a:r>
              <a:rPr kumimoji="1" lang="en-US" altLang="zh-CN" sz="2400" dirty="0">
                <a:latin typeface="Times New Roman" pitchFamily="18" charset="0"/>
              </a:rPr>
              <a:t>t0=L</a:t>
            </a:r>
            <a:r>
              <a:rPr kumimoji="1" lang="zh-CN" altLang="en-US" sz="2400" dirty="0">
                <a:latin typeface="Times New Roman" pitchFamily="18" charset="0"/>
              </a:rPr>
              <a:t>，响应时间</a:t>
            </a:r>
            <a:r>
              <a:rPr kumimoji="1" lang="en-US" altLang="zh-CN" sz="2400" dirty="0">
                <a:latin typeface="Times New Roman" pitchFamily="18" charset="0"/>
              </a:rPr>
              <a:t>= t0+9L </a:t>
            </a:r>
            <a:r>
              <a:rPr kumimoji="1" lang="zh-CN" altLang="en-US" sz="2400" dirty="0">
                <a:latin typeface="Times New Roman" pitchFamily="18" charset="0"/>
              </a:rPr>
              <a:t>，</a:t>
            </a:r>
            <a:r>
              <a:rPr kumimoji="1" lang="en-US" altLang="zh-CN" sz="2400" dirty="0">
                <a:latin typeface="Times New Roman" pitchFamily="18" charset="0"/>
              </a:rPr>
              <a:t>10L≤100ms, L ≤</a:t>
            </a:r>
            <a:r>
              <a:rPr kumimoji="1" lang="en-US" altLang="zh-CN" sz="2400" dirty="0">
                <a:latin typeface="Times New Roman" pitchFamily="18" charset="0"/>
              </a:rPr>
              <a:t>100/10ms=10ms</a:t>
            </a:r>
            <a:endParaRPr kumimoji="1" lang="en-US" altLang="zh-CN" sz="2400" dirty="0">
              <a:latin typeface="Times New Roman" pitchFamily="18" charset="0"/>
            </a:endParaRPr>
          </a:p>
        </p:txBody>
      </p:sp>
      <p:sp>
        <p:nvSpPr>
          <p:cNvPr id="3" name="标题 2"/>
          <p:cNvSpPr>
            <a:spLocks noGrp="1"/>
          </p:cNvSpPr>
          <p:nvPr>
            <p:ph type="title"/>
          </p:nvPr>
        </p:nvSpPr>
        <p:spPr/>
        <p:txBody>
          <a:bodyPr/>
          <a:lstStyle/>
          <a:p>
            <a:r>
              <a:rPr lang="zh-CN" altLang="en-US" dirty="0" smtClean="0">
                <a:solidFill>
                  <a:schemeClr val="accent5">
                    <a:lumMod val="75000"/>
                  </a:schemeClr>
                </a:solidFill>
                <a:latin typeface="微软雅黑" panose="020B0503020204020204" pitchFamily="2" charset="-122"/>
                <a:ea typeface="微软雅黑" panose="020B0503020204020204" pitchFamily="2" charset="-122"/>
              </a:rPr>
              <a:t>分析</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08</a:t>
            </a:r>
            <a:endParaRPr lang="zh-CN" altLang="en-US" dirty="0"/>
          </a:p>
        </p:txBody>
      </p:sp>
      <p:sp>
        <p:nvSpPr>
          <p:cNvPr id="7" name="矩形 6"/>
          <p:cNvSpPr/>
          <p:nvPr/>
        </p:nvSpPr>
        <p:spPr bwMode="auto">
          <a:xfrm>
            <a:off x="791518" y="227080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8" name="矩形 7"/>
          <p:cNvSpPr/>
          <p:nvPr/>
        </p:nvSpPr>
        <p:spPr bwMode="auto">
          <a:xfrm>
            <a:off x="2491406" y="227080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9" name="矩形 8"/>
          <p:cNvSpPr/>
          <p:nvPr/>
        </p:nvSpPr>
        <p:spPr bwMode="auto">
          <a:xfrm>
            <a:off x="4191294" y="227080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10" name="矩形 9"/>
          <p:cNvSpPr/>
          <p:nvPr/>
        </p:nvSpPr>
        <p:spPr bwMode="auto">
          <a:xfrm>
            <a:off x="5878109" y="227080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11" name="直接箭头连接符 10"/>
          <p:cNvCxnSpPr/>
          <p:nvPr/>
        </p:nvCxnSpPr>
        <p:spPr bwMode="auto">
          <a:xfrm>
            <a:off x="-52199" y="2602396"/>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8359536" y="227080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13" name="矩形 12"/>
          <p:cNvSpPr/>
          <p:nvPr/>
        </p:nvSpPr>
        <p:spPr bwMode="auto">
          <a:xfrm>
            <a:off x="10046350" y="227080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14" name="TextBox 13"/>
          <p:cNvSpPr txBox="1"/>
          <p:nvPr/>
        </p:nvSpPr>
        <p:spPr>
          <a:xfrm>
            <a:off x="7688922" y="2140732"/>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15" name="直接连接符 14"/>
          <p:cNvCxnSpPr/>
          <p:nvPr/>
        </p:nvCxnSpPr>
        <p:spPr bwMode="auto">
          <a:xfrm>
            <a:off x="2491406" y="260239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821095" y="2749100"/>
            <a:ext cx="3159839" cy="369332"/>
          </a:xfrm>
          <a:prstGeom prst="rect">
            <a:avLst/>
          </a:prstGeom>
          <a:noFill/>
        </p:spPr>
        <p:txBody>
          <a:bodyPr wrap="none" rtlCol="0">
            <a:spAutoFit/>
          </a:bodyPr>
          <a:lstStyle/>
          <a:p>
            <a:r>
              <a:rPr lang="en-US" altLang="zh-CN" sz="1800" dirty="0" smtClean="0"/>
              <a:t>9L: P0</a:t>
            </a:r>
            <a:r>
              <a:rPr lang="zh-CN" altLang="en-US" sz="1800" dirty="0" smtClean="0"/>
              <a:t>再次被调度的时间间隔</a:t>
            </a:r>
            <a:endParaRPr lang="zh-CN" altLang="en-US" sz="1800" dirty="0"/>
          </a:p>
        </p:txBody>
      </p:sp>
      <p:cxnSp>
        <p:nvCxnSpPr>
          <p:cNvPr id="17" name="直接连接符 16"/>
          <p:cNvCxnSpPr/>
          <p:nvPr/>
        </p:nvCxnSpPr>
        <p:spPr bwMode="auto">
          <a:xfrm>
            <a:off x="10046350" y="260239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491407" y="2729471"/>
            <a:ext cx="7568017" cy="39261"/>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791518" y="2002361"/>
            <a:ext cx="14021" cy="29141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791519" y="1833735"/>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sp>
        <p:nvSpPr>
          <p:cNvPr id="21" name="TextBox 20"/>
          <p:cNvSpPr txBox="1"/>
          <p:nvPr/>
        </p:nvSpPr>
        <p:spPr>
          <a:xfrm>
            <a:off x="10033209" y="1828383"/>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22" name="直接箭头连接符 21"/>
          <p:cNvCxnSpPr/>
          <p:nvPr/>
        </p:nvCxnSpPr>
        <p:spPr bwMode="auto">
          <a:xfrm>
            <a:off x="10046350" y="1949266"/>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bwMode="auto">
          <a:xfrm>
            <a:off x="821590" y="3523851"/>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24" name="矩形 23"/>
          <p:cNvSpPr/>
          <p:nvPr/>
        </p:nvSpPr>
        <p:spPr bwMode="auto">
          <a:xfrm>
            <a:off x="2521478" y="352385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25" name="矩形 24"/>
          <p:cNvSpPr/>
          <p:nvPr/>
        </p:nvSpPr>
        <p:spPr bwMode="auto">
          <a:xfrm>
            <a:off x="4221366" y="352385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26" name="矩形 25"/>
          <p:cNvSpPr/>
          <p:nvPr/>
        </p:nvSpPr>
        <p:spPr bwMode="auto">
          <a:xfrm>
            <a:off x="5908181" y="352385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27" name="直接箭头连接符 26"/>
          <p:cNvCxnSpPr/>
          <p:nvPr/>
        </p:nvCxnSpPr>
        <p:spPr bwMode="auto">
          <a:xfrm>
            <a:off x="-22127" y="3855439"/>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bwMode="auto">
          <a:xfrm>
            <a:off x="8389608" y="3523851"/>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29" name="矩形 28"/>
          <p:cNvSpPr/>
          <p:nvPr/>
        </p:nvSpPr>
        <p:spPr bwMode="auto">
          <a:xfrm>
            <a:off x="10076422" y="3523851"/>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30" name="TextBox 29"/>
          <p:cNvSpPr txBox="1"/>
          <p:nvPr/>
        </p:nvSpPr>
        <p:spPr>
          <a:xfrm>
            <a:off x="7718994" y="3393775"/>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31" name="直接箭头连接符 30"/>
          <p:cNvCxnSpPr/>
          <p:nvPr/>
        </p:nvCxnSpPr>
        <p:spPr bwMode="auto">
          <a:xfrm>
            <a:off x="1671535" y="3250051"/>
            <a:ext cx="14021" cy="29141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671535" y="3081425"/>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sp>
        <p:nvSpPr>
          <p:cNvPr id="33" name="TextBox 32"/>
          <p:cNvSpPr txBox="1"/>
          <p:nvPr/>
        </p:nvSpPr>
        <p:spPr>
          <a:xfrm>
            <a:off x="10235390" y="2930663"/>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34" name="直接箭头连接符 33"/>
          <p:cNvCxnSpPr/>
          <p:nvPr/>
        </p:nvCxnSpPr>
        <p:spPr bwMode="auto">
          <a:xfrm>
            <a:off x="10939508" y="3207661"/>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p:cNvSpPr/>
          <p:nvPr/>
        </p:nvSpPr>
        <p:spPr bwMode="auto">
          <a:xfrm>
            <a:off x="791518" y="4650274"/>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36" name="矩形 35"/>
          <p:cNvSpPr/>
          <p:nvPr/>
        </p:nvSpPr>
        <p:spPr bwMode="auto">
          <a:xfrm>
            <a:off x="2491406" y="4650274"/>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37" name="矩形 36"/>
          <p:cNvSpPr/>
          <p:nvPr/>
        </p:nvSpPr>
        <p:spPr bwMode="auto">
          <a:xfrm>
            <a:off x="4191294" y="4650274"/>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38" name="矩形 37"/>
          <p:cNvSpPr/>
          <p:nvPr/>
        </p:nvSpPr>
        <p:spPr bwMode="auto">
          <a:xfrm>
            <a:off x="5878109" y="4650274"/>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39" name="直接箭头连接符 38"/>
          <p:cNvCxnSpPr/>
          <p:nvPr/>
        </p:nvCxnSpPr>
        <p:spPr bwMode="auto">
          <a:xfrm>
            <a:off x="-52199" y="4981862"/>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8359536" y="4650274"/>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41" name="矩形 40"/>
          <p:cNvSpPr/>
          <p:nvPr/>
        </p:nvSpPr>
        <p:spPr bwMode="auto">
          <a:xfrm>
            <a:off x="10046350" y="4650274"/>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42" name="TextBox 41"/>
          <p:cNvSpPr txBox="1"/>
          <p:nvPr/>
        </p:nvSpPr>
        <p:spPr>
          <a:xfrm>
            <a:off x="7688922" y="4520198"/>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43" name="直接箭头连接符 42"/>
          <p:cNvCxnSpPr/>
          <p:nvPr/>
        </p:nvCxnSpPr>
        <p:spPr bwMode="auto">
          <a:xfrm>
            <a:off x="2464497" y="4364211"/>
            <a:ext cx="14021" cy="29141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p:cNvSpPr txBox="1"/>
          <p:nvPr/>
        </p:nvSpPr>
        <p:spPr>
          <a:xfrm>
            <a:off x="2464498" y="4195585"/>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sp>
        <p:nvSpPr>
          <p:cNvPr id="45" name="TextBox 44"/>
          <p:cNvSpPr txBox="1"/>
          <p:nvPr/>
        </p:nvSpPr>
        <p:spPr>
          <a:xfrm>
            <a:off x="10658857" y="4057085"/>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46" name="直接箭头连接符 45"/>
          <p:cNvCxnSpPr/>
          <p:nvPr/>
        </p:nvCxnSpPr>
        <p:spPr bwMode="auto">
          <a:xfrm>
            <a:off x="11712910" y="4316899"/>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3053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eaLnBrk="0" fontAlgn="base" hangingPunct="0">
              <a:lnSpc>
                <a:spcPct val="100000"/>
              </a:lnSpc>
              <a:spcBef>
                <a:spcPts val="600"/>
              </a:spcBef>
              <a:spcAft>
                <a:spcPct val="0"/>
              </a:spcAft>
              <a:buClr>
                <a:schemeClr val="folHlink"/>
              </a:buClr>
              <a:buSzPct val="100000"/>
              <a:buFont typeface="Wingdings" panose="05000000000000000000" pitchFamily="2" charset="2"/>
              <a:buChar char="l"/>
              <a:tabLst>
                <a:tab pos="3032125" algn="ctr"/>
                <a:tab pos="4635500" algn="ctr"/>
              </a:tabLst>
            </a:pPr>
            <a:r>
              <a:rPr lang="zh-CN" altLang="en-US" sz="2400" dirty="0" smtClean="0">
                <a:latin typeface="Times New Roman" pitchFamily="18" charset="0"/>
              </a:rPr>
              <a:t>情况</a:t>
            </a:r>
            <a:r>
              <a:rPr lang="en-US" altLang="zh-CN" sz="2400" dirty="0">
                <a:latin typeface="Times New Roman" pitchFamily="18" charset="0"/>
              </a:rPr>
              <a:t>3</a:t>
            </a:r>
            <a:r>
              <a:rPr lang="zh-CN" altLang="en-US" sz="2400" dirty="0">
                <a:latin typeface="Times New Roman" pitchFamily="18" charset="0"/>
              </a:rPr>
              <a:t>：</a:t>
            </a:r>
            <a:r>
              <a:rPr lang="en-US" altLang="zh-CN" sz="2400" dirty="0">
                <a:latin typeface="Times New Roman" pitchFamily="18" charset="0"/>
              </a:rPr>
              <a:t>t</a:t>
            </a:r>
            <a:r>
              <a:rPr lang="en-US" altLang="zh-CN" sz="2400" baseline="-25000" dirty="0">
                <a:latin typeface="Times New Roman" pitchFamily="18" charset="0"/>
              </a:rPr>
              <a:t>0</a:t>
            </a:r>
            <a:r>
              <a:rPr lang="en-US" altLang="zh-CN" sz="2400" dirty="0">
                <a:latin typeface="Times New Roman" pitchFamily="18" charset="0"/>
              </a:rPr>
              <a:t>=2L</a:t>
            </a:r>
            <a:r>
              <a:rPr lang="zh-CN" altLang="en-US" sz="2400" dirty="0">
                <a:latin typeface="Times New Roman" pitchFamily="18" charset="0"/>
              </a:rPr>
              <a:t>，响应时间</a:t>
            </a:r>
            <a:r>
              <a:rPr lang="en-US" altLang="zh-CN" sz="2400" dirty="0">
                <a:latin typeface="Times New Roman" pitchFamily="18" charset="0"/>
              </a:rPr>
              <a:t>= t</a:t>
            </a:r>
            <a:r>
              <a:rPr lang="en-US" altLang="zh-CN" sz="2400" baseline="-25000" dirty="0">
                <a:latin typeface="Times New Roman" pitchFamily="18" charset="0"/>
              </a:rPr>
              <a:t>0</a:t>
            </a:r>
            <a:r>
              <a:rPr lang="en-US" altLang="zh-CN" sz="2400" dirty="0">
                <a:latin typeface="Times New Roman" pitchFamily="18" charset="0"/>
              </a:rPr>
              <a:t>+9L=11L </a:t>
            </a:r>
            <a:r>
              <a:rPr lang="zh-CN" altLang="en-US" sz="2400" dirty="0">
                <a:latin typeface="Times New Roman" pitchFamily="18" charset="0"/>
              </a:rPr>
              <a:t>，</a:t>
            </a:r>
            <a:endParaRPr lang="en-US" altLang="zh-CN" sz="2400" dirty="0">
              <a:latin typeface="Times New Roman" pitchFamily="18" charset="0"/>
            </a:endParaRPr>
          </a:p>
          <a:p>
            <a:pPr lvl="1">
              <a:lnSpc>
                <a:spcPct val="100000"/>
              </a:lnSpc>
            </a:pPr>
            <a:r>
              <a:rPr lang="en-US" altLang="zh-CN" sz="2400" dirty="0">
                <a:latin typeface="Times New Roman" pitchFamily="18" charset="0"/>
              </a:rPr>
              <a:t>             </a:t>
            </a:r>
            <a:r>
              <a:rPr lang="en-US" altLang="zh-CN" sz="2400" dirty="0" smtClean="0">
                <a:latin typeface="Times New Roman" pitchFamily="18" charset="0"/>
              </a:rPr>
              <a:t>11L</a:t>
            </a:r>
            <a:r>
              <a:rPr lang="en-US" altLang="zh-CN" sz="2400" dirty="0"/>
              <a:t>≤100ms, L ≤100/11ms</a:t>
            </a:r>
            <a:endParaRPr lang="en-US" altLang="zh-CN" sz="2400" dirty="0">
              <a:latin typeface="Times New Roman" pitchFamily="18" charset="0"/>
            </a:endParaRPr>
          </a:p>
          <a:p>
            <a:pPr marL="342900" lvl="1" indent="-342900" algn="l" eaLnBrk="0" fontAlgn="base" hangingPunct="0">
              <a:lnSpc>
                <a:spcPct val="110000"/>
              </a:lnSpc>
              <a:spcBef>
                <a:spcPts val="600"/>
              </a:spcBef>
              <a:spcAft>
                <a:spcPct val="0"/>
              </a:spcAft>
              <a:buClr>
                <a:schemeClr val="folHlink"/>
              </a:buClr>
              <a:buSzPct val="100000"/>
              <a:buFont typeface="Wingdings" panose="05000000000000000000" pitchFamily="2" charset="2"/>
              <a:buChar char="l"/>
              <a:tabLst>
                <a:tab pos="3032125" algn="ctr"/>
                <a:tab pos="4635500" algn="ctr"/>
              </a:tabLst>
            </a:pPr>
            <a:endParaRPr kumimoji="1" lang="en-US" altLang="zh-CN" sz="2400" dirty="0">
              <a:latin typeface="Times New Roman" pitchFamily="18" charset="0"/>
            </a:endParaRPr>
          </a:p>
        </p:txBody>
      </p:sp>
      <p:sp>
        <p:nvSpPr>
          <p:cNvPr id="3" name="标题 2"/>
          <p:cNvSpPr>
            <a:spLocks noGrp="1"/>
          </p:cNvSpPr>
          <p:nvPr>
            <p:ph type="title"/>
          </p:nvPr>
        </p:nvSpPr>
        <p:spPr/>
        <p:txBody>
          <a:bodyPr/>
          <a:lstStyle/>
          <a:p>
            <a:r>
              <a:rPr lang="zh-CN" altLang="en-US" dirty="0" smtClean="0">
                <a:solidFill>
                  <a:schemeClr val="accent5">
                    <a:lumMod val="75000"/>
                  </a:schemeClr>
                </a:solidFill>
                <a:latin typeface="微软雅黑" panose="020B0503020204020204" pitchFamily="2" charset="-122"/>
                <a:ea typeface="微软雅黑" panose="020B0503020204020204" pitchFamily="2" charset="-122"/>
              </a:rPr>
              <a:t>分析</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08</a:t>
            </a:r>
            <a:endParaRPr lang="zh-CN" altLang="en-US" dirty="0"/>
          </a:p>
        </p:txBody>
      </p:sp>
      <p:sp>
        <p:nvSpPr>
          <p:cNvPr id="47" name="矩形 46"/>
          <p:cNvSpPr/>
          <p:nvPr/>
        </p:nvSpPr>
        <p:spPr bwMode="auto">
          <a:xfrm>
            <a:off x="823152" y="280205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48" name="矩形 47"/>
          <p:cNvSpPr/>
          <p:nvPr/>
        </p:nvSpPr>
        <p:spPr bwMode="auto">
          <a:xfrm>
            <a:off x="2523040" y="280205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1</a:t>
            </a:r>
            <a:endParaRPr lang="zh-CN" altLang="en-US" sz="1600" baseline="-25000" dirty="0"/>
          </a:p>
        </p:txBody>
      </p:sp>
      <p:sp>
        <p:nvSpPr>
          <p:cNvPr id="49" name="矩形 48"/>
          <p:cNvSpPr/>
          <p:nvPr/>
        </p:nvSpPr>
        <p:spPr bwMode="auto">
          <a:xfrm>
            <a:off x="4222928" y="280205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2</a:t>
            </a:r>
            <a:endParaRPr lang="zh-CN" altLang="en-US" sz="1600" baseline="-25000" dirty="0"/>
          </a:p>
        </p:txBody>
      </p:sp>
      <p:sp>
        <p:nvSpPr>
          <p:cNvPr id="50" name="矩形 49"/>
          <p:cNvSpPr/>
          <p:nvPr/>
        </p:nvSpPr>
        <p:spPr bwMode="auto">
          <a:xfrm>
            <a:off x="5909743" y="280205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3</a:t>
            </a:r>
            <a:endParaRPr lang="zh-CN" altLang="en-US" sz="1600" baseline="-25000" dirty="0"/>
          </a:p>
        </p:txBody>
      </p:sp>
      <p:cxnSp>
        <p:nvCxnSpPr>
          <p:cNvPr id="51" name="直接箭头连接符 50"/>
          <p:cNvCxnSpPr/>
          <p:nvPr/>
        </p:nvCxnSpPr>
        <p:spPr bwMode="auto">
          <a:xfrm>
            <a:off x="-20565" y="3133646"/>
            <a:ext cx="121920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51"/>
          <p:cNvSpPr/>
          <p:nvPr/>
        </p:nvSpPr>
        <p:spPr bwMode="auto">
          <a:xfrm>
            <a:off x="8391169" y="2802058"/>
            <a:ext cx="1699888" cy="331588"/>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a:t>9</a:t>
            </a:r>
            <a:endParaRPr lang="zh-CN" altLang="en-US" sz="1600" baseline="-25000" dirty="0"/>
          </a:p>
        </p:txBody>
      </p:sp>
      <p:sp>
        <p:nvSpPr>
          <p:cNvPr id="53" name="矩形 52"/>
          <p:cNvSpPr/>
          <p:nvPr/>
        </p:nvSpPr>
        <p:spPr bwMode="auto">
          <a:xfrm>
            <a:off x="10077984" y="2802058"/>
            <a:ext cx="1699888" cy="331588"/>
          </a:xfrm>
          <a:prstGeom prst="rect">
            <a:avLst/>
          </a:prstGeom>
          <a:solidFill>
            <a:srgbClr val="FFFF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sz="1600" dirty="0" smtClean="0"/>
              <a:t>P</a:t>
            </a:r>
            <a:r>
              <a:rPr lang="en-US" altLang="zh-CN" sz="1600" baseline="-25000" dirty="0" smtClean="0"/>
              <a:t>0</a:t>
            </a:r>
            <a:endParaRPr lang="zh-CN" altLang="en-US" sz="1600" baseline="-25000" dirty="0"/>
          </a:p>
        </p:txBody>
      </p:sp>
      <p:sp>
        <p:nvSpPr>
          <p:cNvPr id="54" name="TextBox 53"/>
          <p:cNvSpPr txBox="1"/>
          <p:nvPr/>
        </p:nvSpPr>
        <p:spPr>
          <a:xfrm>
            <a:off x="7720556" y="2671982"/>
            <a:ext cx="415498" cy="369332"/>
          </a:xfrm>
          <a:prstGeom prst="rect">
            <a:avLst/>
          </a:prstGeom>
          <a:noFill/>
        </p:spPr>
        <p:txBody>
          <a:bodyPr wrap="none" rtlCol="0">
            <a:spAutoFit/>
          </a:bodyPr>
          <a:lstStyle/>
          <a:p>
            <a:r>
              <a:rPr lang="en-US" altLang="zh-CN" dirty="0" smtClean="0"/>
              <a:t>…</a:t>
            </a:r>
            <a:endParaRPr lang="zh-CN" altLang="en-US" dirty="0"/>
          </a:p>
        </p:txBody>
      </p:sp>
      <p:cxnSp>
        <p:nvCxnSpPr>
          <p:cNvPr id="55" name="直接连接符 54"/>
          <p:cNvCxnSpPr/>
          <p:nvPr/>
        </p:nvCxnSpPr>
        <p:spPr bwMode="auto">
          <a:xfrm>
            <a:off x="2523040" y="313364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3852729" y="3280350"/>
            <a:ext cx="3159839" cy="369332"/>
          </a:xfrm>
          <a:prstGeom prst="rect">
            <a:avLst/>
          </a:prstGeom>
          <a:noFill/>
        </p:spPr>
        <p:txBody>
          <a:bodyPr wrap="none" rtlCol="0">
            <a:spAutoFit/>
          </a:bodyPr>
          <a:lstStyle/>
          <a:p>
            <a:r>
              <a:rPr lang="en-US" altLang="zh-CN" sz="1800" dirty="0" smtClean="0"/>
              <a:t>9L: P0</a:t>
            </a:r>
            <a:r>
              <a:rPr lang="zh-CN" altLang="en-US" sz="1800" dirty="0" smtClean="0"/>
              <a:t>再次被调度的时间间隔</a:t>
            </a:r>
            <a:endParaRPr lang="zh-CN" altLang="en-US" sz="1800" dirty="0"/>
          </a:p>
        </p:txBody>
      </p:sp>
      <p:cxnSp>
        <p:nvCxnSpPr>
          <p:cNvPr id="57" name="直接连接符 56"/>
          <p:cNvCxnSpPr/>
          <p:nvPr/>
        </p:nvCxnSpPr>
        <p:spPr bwMode="auto">
          <a:xfrm>
            <a:off x="10077984" y="3133646"/>
            <a:ext cx="0" cy="244476"/>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V="1">
            <a:off x="2523041" y="3260721"/>
            <a:ext cx="7568017" cy="39261"/>
          </a:xfrm>
          <a:prstGeom prst="line">
            <a:avLst/>
          </a:prstGeom>
          <a:solidFill>
            <a:schemeClr val="accent1"/>
          </a:solidFill>
          <a:ln w="9525" cap="flat" cmpd="sng" algn="ctr">
            <a:solidFill>
              <a:schemeClr val="tx1"/>
            </a:solidFill>
            <a:prstDash val="solid"/>
            <a:miter lim="800000"/>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p:nvPr/>
        </p:nvCxnSpPr>
        <p:spPr bwMode="auto">
          <a:xfrm>
            <a:off x="823152" y="2533611"/>
            <a:ext cx="14021" cy="29141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823153" y="2364985"/>
            <a:ext cx="800219" cy="276999"/>
          </a:xfrm>
          <a:prstGeom prst="rect">
            <a:avLst/>
          </a:prstGeom>
          <a:noFill/>
        </p:spPr>
        <p:txBody>
          <a:bodyPr wrap="none" rtlCol="0">
            <a:spAutoFit/>
          </a:bodyPr>
          <a:lstStyle/>
          <a:p>
            <a:r>
              <a:rPr lang="zh-CN" altLang="en-US" sz="1200" dirty="0" smtClean="0">
                <a:solidFill>
                  <a:srgbClr val="FF0000"/>
                </a:solidFill>
              </a:rPr>
              <a:t>提交命令</a:t>
            </a:r>
            <a:endParaRPr lang="zh-CN" altLang="en-US" sz="1200" dirty="0">
              <a:solidFill>
                <a:srgbClr val="FF0000"/>
              </a:solidFill>
            </a:endParaRPr>
          </a:p>
        </p:txBody>
      </p:sp>
      <p:sp>
        <p:nvSpPr>
          <p:cNvPr id="61" name="TextBox 60"/>
          <p:cNvSpPr txBox="1"/>
          <p:nvPr/>
        </p:nvSpPr>
        <p:spPr>
          <a:xfrm>
            <a:off x="10629531" y="2225093"/>
            <a:ext cx="1151277" cy="276999"/>
          </a:xfrm>
          <a:prstGeom prst="rect">
            <a:avLst/>
          </a:prstGeom>
          <a:noFill/>
        </p:spPr>
        <p:txBody>
          <a:bodyPr wrap="none" rtlCol="0">
            <a:spAutoFit/>
          </a:bodyPr>
          <a:lstStyle/>
          <a:p>
            <a:r>
              <a:rPr lang="zh-CN" altLang="en-US" sz="1200" dirty="0">
                <a:solidFill>
                  <a:srgbClr val="FF0000"/>
                </a:solidFill>
              </a:rPr>
              <a:t>接收</a:t>
            </a:r>
            <a:r>
              <a:rPr lang="en-US" altLang="zh-CN" sz="1200" dirty="0">
                <a:solidFill>
                  <a:srgbClr val="FF0000"/>
                </a:solidFill>
              </a:rPr>
              <a:t>/</a:t>
            </a:r>
            <a:r>
              <a:rPr lang="zh-CN" altLang="en-US" sz="1200" dirty="0">
                <a:solidFill>
                  <a:srgbClr val="FF0000"/>
                </a:solidFill>
              </a:rPr>
              <a:t>响应命令</a:t>
            </a:r>
          </a:p>
        </p:txBody>
      </p:sp>
      <p:cxnSp>
        <p:nvCxnSpPr>
          <p:cNvPr id="62" name="直接箭头连接符 61"/>
          <p:cNvCxnSpPr/>
          <p:nvPr/>
        </p:nvCxnSpPr>
        <p:spPr bwMode="auto">
          <a:xfrm>
            <a:off x="11747272" y="2502091"/>
            <a:ext cx="5456" cy="322934"/>
          </a:xfrm>
          <a:prstGeom prst="straightConnector1">
            <a:avLst/>
          </a:prstGeom>
          <a:solidFill>
            <a:schemeClr val="accent1"/>
          </a:solidFill>
          <a:ln w="2857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p:cNvSpPr txBox="1"/>
          <p:nvPr/>
        </p:nvSpPr>
        <p:spPr>
          <a:xfrm>
            <a:off x="335822" y="4492690"/>
            <a:ext cx="11520817" cy="1384995"/>
          </a:xfrm>
          <a:prstGeom prst="rect">
            <a:avLst/>
          </a:prstGeom>
          <a:solidFill>
            <a:srgbClr val="92D050"/>
          </a:solidFill>
        </p:spPr>
        <p:txBody>
          <a:bodyPr wrap="square" rtlCol="0">
            <a:spAutoFit/>
          </a:bodyPr>
          <a:lstStyle/>
          <a:p>
            <a:pPr algn="l"/>
            <a:r>
              <a:rPr lang="zh-CN" altLang="en-US" sz="2800" dirty="0" smtClean="0"/>
              <a:t>结论：</a:t>
            </a:r>
            <a:endParaRPr lang="en-US" altLang="zh-CN" sz="2800" dirty="0" smtClean="0"/>
          </a:p>
          <a:p>
            <a:pPr algn="l"/>
            <a:r>
              <a:rPr lang="en-US" altLang="zh-CN" sz="2800" dirty="0"/>
              <a:t>  </a:t>
            </a:r>
            <a:r>
              <a:rPr lang="en-US" altLang="zh-CN" sz="2800" dirty="0" smtClean="0"/>
              <a:t>    </a:t>
            </a:r>
            <a:r>
              <a:rPr lang="zh-CN" altLang="en-US" sz="2800" dirty="0" smtClean="0"/>
              <a:t>本题不严谨，前提条件不全，</a:t>
            </a:r>
            <a:endParaRPr lang="en-US" altLang="zh-CN" sz="2800" dirty="0" smtClean="0"/>
          </a:p>
          <a:p>
            <a:pPr algn="l"/>
            <a:r>
              <a:rPr lang="en-US" altLang="zh-CN" sz="2800" dirty="0"/>
              <a:t> </a:t>
            </a:r>
            <a:r>
              <a:rPr lang="en-US" altLang="zh-CN" sz="2800" dirty="0" smtClean="0"/>
              <a:t>      </a:t>
            </a:r>
            <a:r>
              <a:rPr lang="zh-CN" altLang="en-US" sz="2800" dirty="0" smtClean="0"/>
              <a:t>应给出当</a:t>
            </a:r>
            <a:r>
              <a:rPr lang="en-US" altLang="zh-CN" sz="2800" dirty="0" smtClean="0"/>
              <a:t>P</a:t>
            </a:r>
            <a:r>
              <a:rPr lang="en-US" altLang="zh-CN" sz="2800" baseline="-25000" dirty="0" smtClean="0"/>
              <a:t>0</a:t>
            </a:r>
            <a:r>
              <a:rPr lang="zh-CN" altLang="en-US" sz="2800" dirty="0" smtClean="0"/>
              <a:t>独占</a:t>
            </a:r>
            <a:r>
              <a:rPr lang="en-US" altLang="zh-CN" sz="2800" dirty="0" smtClean="0"/>
              <a:t>CPU</a:t>
            </a:r>
            <a:r>
              <a:rPr lang="zh-CN" altLang="en-US" sz="2800" dirty="0" smtClean="0"/>
              <a:t>运行时，</a:t>
            </a:r>
            <a:r>
              <a:rPr lang="en-US" altLang="zh-CN" sz="2800" dirty="0" smtClean="0"/>
              <a:t>P</a:t>
            </a:r>
            <a:r>
              <a:rPr lang="en-US" altLang="zh-CN" sz="2800" baseline="-25000" dirty="0" smtClean="0"/>
              <a:t>0</a:t>
            </a:r>
            <a:r>
              <a:rPr lang="zh-CN" altLang="en-US" sz="2800" dirty="0" smtClean="0"/>
              <a:t>的响应时间</a:t>
            </a:r>
            <a:r>
              <a:rPr lang="en-US" altLang="zh-CN" sz="2800" dirty="0" smtClean="0"/>
              <a:t>t</a:t>
            </a:r>
            <a:r>
              <a:rPr lang="en-US" altLang="zh-CN" sz="2800" baseline="-25000" dirty="0"/>
              <a:t>0</a:t>
            </a:r>
            <a:endParaRPr lang="zh-CN" altLang="en-US" sz="2800" baseline="-25000" dirty="0"/>
          </a:p>
        </p:txBody>
      </p:sp>
    </p:spTree>
    <p:extLst>
      <p:ext uri="{BB962C8B-B14F-4D97-AF65-F5344CB8AC3E}">
        <p14:creationId xmlns:p14="http://schemas.microsoft.com/office/powerpoint/2010/main" val="2574508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1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 CPU</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进程调度</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7" name="内容占位符 2"/>
          <p:cNvSpPr>
            <a:spLocks noGrp="1"/>
          </p:cNvSpPr>
          <p:nvPr>
            <p:ph idx="1"/>
          </p:nvPr>
        </p:nvSpPr>
        <p:spPr>
          <a:xfrm>
            <a:off x="333515" y="998806"/>
            <a:ext cx="11515183" cy="5718517"/>
          </a:xfrm>
        </p:spPr>
        <p:txBody>
          <a:bodyPr>
            <a:normAutofit lnSpcReduction="10000"/>
          </a:bodyPr>
          <a:lstStyle/>
          <a:p>
            <a:pPr marL="342900" lvl="1" indent="-342900" algn="l">
              <a:lnSpc>
                <a:spcPct val="135000"/>
              </a:lnSpc>
              <a:spcBef>
                <a:spcPts val="600"/>
              </a:spcBef>
              <a:buFont typeface="Wingdings" panose="05000000000000000000" pitchFamily="2" charset="2"/>
              <a:buChar char="l"/>
            </a:pPr>
            <a:r>
              <a:rPr lang="zh-CN" altLang="en-US" sz="2400" dirty="0"/>
              <a:t>在</a:t>
            </a:r>
            <a:r>
              <a:rPr lang="en-US" altLang="zh-CN" sz="2400" dirty="0"/>
              <a:t>1</a:t>
            </a:r>
            <a:r>
              <a:rPr lang="zh-CN" altLang="en-US" sz="2400" dirty="0"/>
              <a:t>个在双</a:t>
            </a:r>
            <a:r>
              <a:rPr lang="en-US" altLang="zh-CN" sz="2400" dirty="0"/>
              <a:t>CPU</a:t>
            </a:r>
            <a:r>
              <a:rPr lang="zh-CN" altLang="en-US" sz="2400" dirty="0"/>
              <a:t>系统中（不支持超线程</a:t>
            </a:r>
            <a:r>
              <a:rPr lang="en-US" altLang="zh-CN" sz="2400" dirty="0"/>
              <a:t>HT</a:t>
            </a:r>
            <a:r>
              <a:rPr lang="zh-CN" altLang="en-US" sz="2400" dirty="0"/>
              <a:t>）， </a:t>
            </a:r>
            <a:r>
              <a:rPr lang="en-US" altLang="zh-CN" sz="2400" dirty="0"/>
              <a:t>3</a:t>
            </a:r>
            <a:r>
              <a:rPr lang="zh-CN" altLang="en-US" sz="2400" dirty="0"/>
              <a:t>个并发进程的执行序列（</a:t>
            </a:r>
            <a:r>
              <a:rPr lang="en-US" altLang="zh-CN" sz="2400" dirty="0"/>
              <a:t>CPU burst, I/O burst</a:t>
            </a:r>
            <a:r>
              <a:rPr lang="zh-CN" altLang="en-US" sz="2400" dirty="0"/>
              <a:t>）</a:t>
            </a:r>
            <a:r>
              <a:rPr lang="zh-CN" altLang="en-US" sz="2400" dirty="0" smtClean="0"/>
              <a:t>如下</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t>P1</a:t>
            </a:r>
            <a:r>
              <a:rPr lang="en-US" altLang="zh-CN" sz="2400" dirty="0"/>
              <a:t>: computing, 80ms→I/O operation, 100ms→computing, </a:t>
            </a:r>
            <a:r>
              <a:rPr lang="en-US" altLang="zh-CN" sz="2400" dirty="0" smtClean="0"/>
              <a:t>40ms</a:t>
            </a:r>
          </a:p>
          <a:p>
            <a:pPr marL="800100" lvl="1" indent="-342900">
              <a:spcBef>
                <a:spcPts val="600"/>
              </a:spcBef>
              <a:buClr>
                <a:srgbClr val="FF0000"/>
              </a:buClr>
              <a:buSzPct val="80000"/>
              <a:buFont typeface="Wingdings" panose="05000000000000000000" pitchFamily="2" charset="2"/>
              <a:buChar char="n"/>
            </a:pPr>
            <a:r>
              <a:rPr lang="en-US" altLang="zh-CN" sz="2400" dirty="0" smtClean="0"/>
              <a:t>P2</a:t>
            </a:r>
            <a:r>
              <a:rPr lang="en-US" altLang="zh-CN" sz="2400" dirty="0"/>
              <a:t>: computing, 180ms→I/O operation, 70ms→computing, </a:t>
            </a:r>
            <a:r>
              <a:rPr lang="en-US" altLang="zh-CN" sz="2400" dirty="0" smtClean="0"/>
              <a:t>20ms</a:t>
            </a:r>
          </a:p>
          <a:p>
            <a:pPr marL="800100" lvl="1" indent="-342900">
              <a:spcBef>
                <a:spcPts val="600"/>
              </a:spcBef>
              <a:buClr>
                <a:srgbClr val="FF0000"/>
              </a:buClr>
              <a:buSzPct val="80000"/>
              <a:buFont typeface="Wingdings" panose="05000000000000000000" pitchFamily="2" charset="2"/>
              <a:buChar char="n"/>
            </a:pPr>
            <a:r>
              <a:rPr lang="en-US" altLang="zh-CN" sz="2400" dirty="0" smtClean="0"/>
              <a:t>P3</a:t>
            </a:r>
            <a:r>
              <a:rPr lang="en-US" altLang="zh-CN" sz="2400" dirty="0"/>
              <a:t>: computing, 130ms→I/O operation, 50ms→computing, </a:t>
            </a:r>
            <a:r>
              <a:rPr lang="en-US" altLang="zh-CN" sz="2400" dirty="0" smtClean="0"/>
              <a:t>50ms</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35000"/>
              </a:lnSpc>
              <a:spcBef>
                <a:spcPts val="600"/>
              </a:spcBef>
              <a:buFont typeface="Wingdings" panose="05000000000000000000" pitchFamily="2" charset="2"/>
              <a:buChar char="l"/>
            </a:pPr>
            <a:r>
              <a:rPr lang="zh-CN" altLang="en-US" sz="2400" dirty="0" smtClean="0"/>
              <a:t>假设</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t>1</a:t>
            </a:r>
            <a:r>
              <a:rPr lang="en-US" altLang="zh-CN" sz="2400" dirty="0"/>
              <a:t>. </a:t>
            </a:r>
            <a:r>
              <a:rPr lang="zh-CN" altLang="en-US" sz="2400" dirty="0"/>
              <a:t>在这</a:t>
            </a:r>
            <a:r>
              <a:rPr lang="en-US" altLang="zh-CN" sz="2400" dirty="0"/>
              <a:t>3</a:t>
            </a:r>
            <a:r>
              <a:rPr lang="zh-CN" altLang="en-US" sz="2400" dirty="0"/>
              <a:t>个进程中，</a:t>
            </a:r>
            <a:r>
              <a:rPr lang="en-US" altLang="zh-CN" sz="2400" dirty="0"/>
              <a:t>P1</a:t>
            </a:r>
            <a:r>
              <a:rPr lang="zh-CN" altLang="en-US" sz="2400" dirty="0"/>
              <a:t>、</a:t>
            </a:r>
            <a:r>
              <a:rPr lang="en-US" altLang="zh-CN" sz="2400" dirty="0"/>
              <a:t>P2</a:t>
            </a:r>
            <a:r>
              <a:rPr lang="zh-CN" altLang="en-US" sz="2400" dirty="0"/>
              <a:t>的</a:t>
            </a:r>
            <a:r>
              <a:rPr lang="en-US" altLang="zh-CN" sz="2400" dirty="0"/>
              <a:t>I/O</a:t>
            </a:r>
            <a:r>
              <a:rPr lang="zh-CN" altLang="en-US" sz="2400" dirty="0"/>
              <a:t>操作均为打印机输出操作，且只有</a:t>
            </a:r>
            <a:r>
              <a:rPr lang="en-US" altLang="zh-CN" sz="2400" dirty="0"/>
              <a:t>1</a:t>
            </a:r>
            <a:r>
              <a:rPr lang="zh-CN" altLang="en-US" sz="2400" dirty="0"/>
              <a:t>台</a:t>
            </a:r>
            <a:r>
              <a:rPr lang="zh-CN" altLang="en-US" sz="2400" dirty="0" smtClean="0"/>
              <a:t>打印机</a:t>
            </a:r>
            <a:endParaRPr lang="en-US" altLang="zh-CN" sz="2400" dirty="0" smtClean="0"/>
          </a:p>
          <a:p>
            <a:pPr marL="800100" lvl="1" indent="-342900">
              <a:spcBef>
                <a:spcPts val="600"/>
              </a:spcBef>
              <a:buClr>
                <a:srgbClr val="FF0000"/>
              </a:buClr>
              <a:buSzPct val="80000"/>
              <a:buFont typeface="Wingdings" panose="05000000000000000000" pitchFamily="2" charset="2"/>
              <a:buChar char="n"/>
            </a:pPr>
            <a:r>
              <a:rPr lang="en-US" altLang="zh-CN" sz="2400" dirty="0" smtClean="0"/>
              <a:t>2</a:t>
            </a:r>
            <a:r>
              <a:rPr lang="en-US" altLang="zh-CN" sz="2400" dirty="0"/>
              <a:t>. P3</a:t>
            </a:r>
            <a:r>
              <a:rPr lang="zh-CN" altLang="en-US" sz="2400" dirty="0"/>
              <a:t>的</a:t>
            </a:r>
            <a:r>
              <a:rPr lang="en-US" altLang="zh-CN" sz="2400" dirty="0"/>
              <a:t>I/O</a:t>
            </a:r>
            <a:r>
              <a:rPr lang="zh-CN" altLang="en-US" sz="2400" dirty="0"/>
              <a:t>操作为磁盘访问</a:t>
            </a:r>
            <a:r>
              <a:rPr lang="zh-CN" altLang="en-US" sz="2400" dirty="0" smtClean="0"/>
              <a:t>操作</a:t>
            </a:r>
            <a:endParaRPr lang="en-US" altLang="zh-CN" sz="2400" dirty="0" smtClean="0"/>
          </a:p>
          <a:p>
            <a:pPr marL="800100" lvl="1" indent="-342900">
              <a:spcBef>
                <a:spcPts val="600"/>
              </a:spcBef>
              <a:buClr>
                <a:srgbClr val="FF0000"/>
              </a:buClr>
              <a:buSzPct val="80000"/>
              <a:buFont typeface="Wingdings" panose="05000000000000000000" pitchFamily="2" charset="2"/>
              <a:buChar char="n"/>
            </a:pPr>
            <a:r>
              <a:rPr lang="en-US" altLang="zh-CN" sz="2400" dirty="0" smtClean="0"/>
              <a:t>3</a:t>
            </a:r>
            <a:r>
              <a:rPr lang="zh-CN" altLang="en-US" sz="2400" dirty="0"/>
              <a:t>个进程的</a:t>
            </a:r>
            <a:r>
              <a:rPr lang="en-US" altLang="zh-CN" sz="2400" dirty="0"/>
              <a:t>CPU burst</a:t>
            </a:r>
            <a:r>
              <a:rPr lang="zh-CN" altLang="en-US" sz="2400" dirty="0"/>
              <a:t>可以任意分配到</a:t>
            </a:r>
            <a:r>
              <a:rPr lang="en-US" altLang="zh-CN" sz="2400" dirty="0"/>
              <a:t>2</a:t>
            </a:r>
            <a:r>
              <a:rPr lang="zh-CN" altLang="en-US" sz="2400" dirty="0"/>
              <a:t>个</a:t>
            </a:r>
            <a:r>
              <a:rPr lang="en-US" altLang="zh-CN" sz="2400" dirty="0"/>
              <a:t>CPU</a:t>
            </a:r>
            <a:r>
              <a:rPr lang="zh-CN" altLang="en-US" sz="2400" dirty="0"/>
              <a:t>上</a:t>
            </a:r>
            <a:r>
              <a:rPr lang="zh-CN" altLang="en-US" sz="2400" dirty="0" smtClean="0"/>
              <a:t>执行</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35000"/>
              </a:lnSpc>
              <a:spcBef>
                <a:spcPts val="600"/>
              </a:spcBef>
              <a:buFont typeface="Wingdings" panose="05000000000000000000" pitchFamily="2" charset="2"/>
              <a:buChar char="l"/>
            </a:pPr>
            <a:r>
              <a:rPr lang="zh-CN" altLang="en-US" sz="2400" dirty="0" smtClean="0"/>
              <a:t>若不考虑调度和切换时间，合理地安排这</a:t>
            </a:r>
            <a:r>
              <a:rPr lang="en-US" altLang="zh-CN" sz="2400" dirty="0" smtClean="0"/>
              <a:t>3</a:t>
            </a:r>
            <a:r>
              <a:rPr lang="zh-CN" altLang="en-US" sz="2400" dirty="0" smtClean="0"/>
              <a:t>个进程的执行步骤，使得系统总吞吐量（</a:t>
            </a:r>
            <a:r>
              <a:rPr lang="en-US" altLang="zh-CN" sz="2400" dirty="0" smtClean="0"/>
              <a:t>throughput</a:t>
            </a:r>
            <a:r>
              <a:rPr lang="zh-CN" altLang="en-US" sz="2400" dirty="0" smtClean="0"/>
              <a:t>）最大，要求：</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t>1</a:t>
            </a:r>
            <a:r>
              <a:rPr lang="en-US" altLang="zh-CN" sz="2400" dirty="0"/>
              <a:t>. </a:t>
            </a:r>
            <a:r>
              <a:rPr lang="zh-CN" altLang="en-US" sz="2400" dirty="0"/>
              <a:t>利用甘特图描述这</a:t>
            </a:r>
            <a:r>
              <a:rPr lang="en-US" altLang="zh-CN" sz="2400" dirty="0"/>
              <a:t>3</a:t>
            </a:r>
            <a:r>
              <a:rPr lang="zh-CN" altLang="en-US" sz="2400" dirty="0"/>
              <a:t>个进程在</a:t>
            </a:r>
            <a:r>
              <a:rPr lang="en-US" altLang="zh-CN" sz="2400" dirty="0"/>
              <a:t>2</a:t>
            </a:r>
            <a:r>
              <a:rPr lang="zh-CN" altLang="en-US" sz="2400" dirty="0"/>
              <a:t>个</a:t>
            </a:r>
            <a:r>
              <a:rPr lang="en-US" altLang="zh-CN" sz="2400" dirty="0"/>
              <a:t>CPU</a:t>
            </a:r>
            <a:r>
              <a:rPr lang="zh-CN" altLang="en-US" sz="2400" dirty="0"/>
              <a:t>上执行轨迹； </a:t>
            </a:r>
            <a:endParaRPr lang="en-US" altLang="zh-CN" sz="2400" dirty="0" smtClean="0"/>
          </a:p>
          <a:p>
            <a:pPr marL="800100" lvl="1" indent="-342900">
              <a:spcBef>
                <a:spcPts val="600"/>
              </a:spcBef>
              <a:buClr>
                <a:srgbClr val="FF0000"/>
              </a:buClr>
              <a:buSzPct val="80000"/>
              <a:buFont typeface="Wingdings" panose="05000000000000000000" pitchFamily="2" charset="2"/>
              <a:buChar char="n"/>
            </a:pPr>
            <a:r>
              <a:rPr lang="en-US" altLang="zh-CN" sz="2400" dirty="0" smtClean="0"/>
              <a:t>2</a:t>
            </a:r>
            <a:r>
              <a:rPr lang="en-US" altLang="zh-CN" sz="2400" dirty="0"/>
              <a:t>. </a:t>
            </a:r>
            <a:r>
              <a:rPr lang="zh-CN" altLang="en-US" sz="2400" dirty="0"/>
              <a:t>计算系统最大吞吐量和</a:t>
            </a:r>
            <a:r>
              <a:rPr lang="en-US" altLang="zh-CN" sz="2400" dirty="0"/>
              <a:t>3</a:t>
            </a:r>
            <a:r>
              <a:rPr lang="zh-CN" altLang="en-US" sz="2400" dirty="0"/>
              <a:t>个进程的平均周转时间 </a:t>
            </a:r>
          </a:p>
          <a:p>
            <a:pPr marL="342900" lvl="1" indent="-342900" algn="l">
              <a:lnSpc>
                <a:spcPct val="135000"/>
              </a:lnSpc>
              <a:spcBef>
                <a:spcPts val="600"/>
              </a:spcBef>
              <a:buFont typeface="Wingdings" panose="05000000000000000000" pitchFamily="2" charset="2"/>
              <a:buChar char="l"/>
            </a:pPr>
            <a:endParaRPr lang="zh-CN" altLang="en-US" sz="2400" dirty="0" smtClean="0"/>
          </a:p>
          <a:p>
            <a:pPr marL="342900" lvl="1" indent="-342900" algn="l">
              <a:lnSpc>
                <a:spcPct val="135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endParaRPr lang="zh-CN" altLang="en-US" sz="2400" dirty="0"/>
          </a:p>
          <a:p>
            <a:pPr marL="800100" lvl="1" indent="-342900">
              <a:spcBef>
                <a:spcPts val="600"/>
              </a:spcBef>
              <a:buClr>
                <a:srgbClr val="FF0000"/>
              </a:buClr>
              <a:buSzPct val="80000"/>
              <a:buFont typeface="Wingdings" panose="05000000000000000000" pitchFamily="2" charset="2"/>
              <a:buChar char="n"/>
            </a:pPr>
            <a:endParaRPr lang="zh-CN"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2784820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3" y="1113503"/>
            <a:ext cx="11529155" cy="5361039"/>
          </a:xfrm>
        </p:spPr>
        <p:txBody>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GB" altLang="zh-CN" sz="2400" dirty="0" smtClean="0"/>
              <a:t>As </a:t>
            </a:r>
            <a:r>
              <a:rPr lang="en-GB" altLang="zh-CN" sz="2400" dirty="0"/>
              <a:t>shown below, OS takes a two-level feedback-queue scheme to allocate CPU for concurrent processes. A process entering the system is at first put in queue 0, and sequentially given a CPU time slice of 10 milliseconds. If it does not finish within this time, it is moved to the tail of queue 1. Processes in queue 1 run on FCFS scheduling, but are permitted to run only when there is no process in queue 0. When a process P</a:t>
            </a:r>
            <a:r>
              <a:rPr lang="en-GB" altLang="zh-CN" sz="2400" baseline="-25000" dirty="0"/>
              <a:t>i </a:t>
            </a:r>
            <a:r>
              <a:rPr lang="en-GB" altLang="zh-CN" sz="2400" dirty="0"/>
              <a:t>in queue 1 is running on CPU and a new process </a:t>
            </a:r>
            <a:r>
              <a:rPr lang="en-GB" altLang="zh-CN" sz="2400" dirty="0" err="1"/>
              <a:t>P</a:t>
            </a:r>
            <a:r>
              <a:rPr lang="en-GB" altLang="zh-CN" sz="2400" baseline="-25000" dirty="0" err="1"/>
              <a:t>j</a:t>
            </a:r>
            <a:r>
              <a:rPr lang="en-GB" altLang="zh-CN" sz="2400" dirty="0"/>
              <a:t> enters the system, </a:t>
            </a:r>
            <a:r>
              <a:rPr lang="en-GB" altLang="zh-CN" sz="2400" dirty="0" err="1"/>
              <a:t>P</a:t>
            </a:r>
            <a:r>
              <a:rPr lang="en-GB" altLang="zh-CN" sz="2400" baseline="-25000" dirty="0" err="1"/>
              <a:t>j</a:t>
            </a:r>
            <a:r>
              <a:rPr lang="en-GB" altLang="zh-CN" sz="2400" dirty="0"/>
              <a:t> will </a:t>
            </a:r>
            <a:r>
              <a:rPr lang="en-GB" altLang="zh-CN" sz="2400" dirty="0" err="1"/>
              <a:t>preempt</a:t>
            </a:r>
            <a:r>
              <a:rPr lang="en-GB" altLang="zh-CN" sz="2400" dirty="0"/>
              <a:t> the CPU occupied by P</a:t>
            </a:r>
            <a:r>
              <a:rPr lang="en-GB" altLang="zh-CN" sz="2400" baseline="-25000" dirty="0"/>
              <a:t>i</a:t>
            </a:r>
            <a:r>
              <a:rPr lang="en-GB" altLang="zh-CN" sz="2400" dirty="0"/>
              <a:t>.</a:t>
            </a:r>
            <a:endParaRPr lang="zh-CN" altLang="zh-CN" sz="2400" dirty="0"/>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2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两级队列反馈调度</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29</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02</a:t>
            </a:r>
            <a:endParaRPr lang="zh-CN" altLang="en-US" dirty="0"/>
          </a:p>
        </p:txBody>
      </p:sp>
      <p:sp>
        <p:nvSpPr>
          <p:cNvPr id="11"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181955140"/>
              </p:ext>
            </p:extLst>
          </p:nvPr>
        </p:nvGraphicFramePr>
        <p:xfrm>
          <a:off x="1660358" y="3812946"/>
          <a:ext cx="8736530" cy="2754640"/>
        </p:xfrm>
        <a:graphic>
          <a:graphicData uri="http://schemas.openxmlformats.org/presentationml/2006/ole">
            <mc:AlternateContent xmlns:mc="http://schemas.openxmlformats.org/markup-compatibility/2006">
              <mc:Choice xmlns:v="urn:schemas-microsoft-com:vml" Requires="v">
                <p:oleObj spid="_x0000_s22531" name="演示文稿" r:id="rId3" imgW="4570530" imgH="1438595" progId="PowerPoint.Show.12">
                  <p:embed/>
                </p:oleObj>
              </mc:Choice>
              <mc:Fallback>
                <p:oleObj name="演示文稿" r:id="rId3" imgW="4570530" imgH="1438595" progId="PowerPoint.Show.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358" y="3812946"/>
                        <a:ext cx="8736530" cy="2754640"/>
                      </a:xfrm>
                      <a:prstGeom prst="rect">
                        <a:avLst/>
                      </a:prstGeom>
                      <a:noFill/>
                    </p:spPr>
                  </p:pic>
                </p:oleObj>
              </mc:Fallback>
            </mc:AlternateContent>
          </a:graphicData>
        </a:graphic>
      </p:graphicFrame>
    </p:spTree>
    <p:extLst>
      <p:ext uri="{BB962C8B-B14F-4D97-AF65-F5344CB8AC3E}">
        <p14:creationId xmlns:p14="http://schemas.microsoft.com/office/powerpoint/2010/main" val="292446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并发进程吞吐量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a:t>
            </a:fld>
            <a:endParaRPr kumimoji="1" lang="zh-CN" altLang="en-US" dirty="0"/>
          </a:p>
        </p:txBody>
      </p:sp>
      <p:sp>
        <p:nvSpPr>
          <p:cNvPr id="7" name="内容占位符 2"/>
          <p:cNvSpPr>
            <a:spLocks noGrp="1"/>
          </p:cNvSpPr>
          <p:nvPr>
            <p:ph idx="1"/>
          </p:nvPr>
        </p:nvSpPr>
        <p:spPr>
          <a:xfrm>
            <a:off x="333515" y="1087655"/>
            <a:ext cx="11515183" cy="5351646"/>
          </a:xfrm>
        </p:spPr>
        <p:txBody>
          <a:bodyPr>
            <a:normAutofit/>
          </a:bodyPr>
          <a:lstStyle/>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In </a:t>
            </a:r>
            <a:r>
              <a:rPr lang="en-US" altLang="zh-CN" sz="2400" dirty="0">
                <a:latin typeface="微软雅黑" panose="020B0503020204020204" pitchFamily="34" charset="-122"/>
                <a:ea typeface="微软雅黑" panose="020B0503020204020204" pitchFamily="34" charset="-122"/>
              </a:rPr>
              <a:t>a multiprogramming batch system, there are two processes P1 and P2 concurrently running on a single CPU. P2 enters into the system 30ms later than P1, and their executing traces, i.e. alternating sequences of CPU bursts and I/O bursts, are as </a:t>
            </a:r>
            <a:r>
              <a:rPr lang="en-US" altLang="zh-CN" sz="2400" dirty="0" smtClean="0">
                <a:latin typeface="微软雅黑" panose="020B0503020204020204" pitchFamily="34" charset="-122"/>
                <a:ea typeface="微软雅黑" panose="020B0503020204020204" pitchFamily="34" charset="-122"/>
              </a:rPr>
              <a:t>follows</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computing, </a:t>
            </a:r>
            <a:r>
              <a:rPr lang="en-US" altLang="zh-CN" sz="2400" dirty="0" smtClean="0">
                <a:latin typeface="微软雅黑" panose="020B0503020204020204" pitchFamily="34" charset="-122"/>
                <a:ea typeface="微软雅黑" panose="020B0503020204020204" pitchFamily="34" charset="-122"/>
                <a:cs typeface="Times New Roman" pitchFamily="18" charset="0"/>
              </a:rPr>
              <a:t>50ms  </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I/O </a:t>
            </a:r>
            <a:r>
              <a:rPr lang="en-US" altLang="zh-CN" sz="2400" dirty="0">
                <a:latin typeface="微软雅黑" panose="020B0503020204020204" pitchFamily="34" charset="-122"/>
                <a:ea typeface="微软雅黑" panose="020B0503020204020204" pitchFamily="34" charset="-122"/>
                <a:cs typeface="Times New Roman" pitchFamily="18" charset="0"/>
              </a:rPr>
              <a:t>operation, </a:t>
            </a:r>
            <a:r>
              <a:rPr lang="en-US" altLang="zh-CN" sz="2400" dirty="0" smtClean="0">
                <a:latin typeface="微软雅黑" panose="020B0503020204020204" pitchFamily="34" charset="-122"/>
                <a:ea typeface="微软雅黑" panose="020B0503020204020204" pitchFamily="34" charset="-122"/>
                <a:cs typeface="Times New Roman" pitchFamily="18" charset="0"/>
              </a:rPr>
              <a:t>100ms </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computing</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100ms </a:t>
            </a:r>
          </a:p>
          <a:p>
            <a:pPr lvl="1">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I/O </a:t>
            </a:r>
            <a:r>
              <a:rPr lang="en-US" altLang="zh-CN" sz="2400" dirty="0">
                <a:latin typeface="微软雅黑" panose="020B0503020204020204" pitchFamily="34" charset="-122"/>
                <a:ea typeface="微软雅黑" panose="020B0503020204020204" pitchFamily="34" charset="-122"/>
                <a:cs typeface="Times New Roman" pitchFamily="18" charset="0"/>
              </a:rPr>
              <a:t>operation, </a:t>
            </a:r>
            <a:r>
              <a:rPr lang="en-US" altLang="zh-CN" sz="2400" dirty="0" smtClean="0">
                <a:latin typeface="微软雅黑" panose="020B0503020204020204" pitchFamily="34" charset="-122"/>
                <a:ea typeface="微软雅黑" panose="020B0503020204020204" pitchFamily="34" charset="-122"/>
                <a:cs typeface="Times New Roman" pitchFamily="18" charset="0"/>
              </a:rPr>
              <a:t>80ms</a:t>
            </a: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computing, </a:t>
            </a:r>
            <a:r>
              <a:rPr lang="en-US" altLang="zh-CN" sz="2400" dirty="0" smtClean="0">
                <a:latin typeface="微软雅黑" panose="020B0503020204020204" pitchFamily="34" charset="-122"/>
                <a:ea typeface="微软雅黑" panose="020B0503020204020204" pitchFamily="34" charset="-122"/>
                <a:cs typeface="Times New Roman" pitchFamily="18" charset="0"/>
              </a:rPr>
              <a:t>150ms </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I/O </a:t>
            </a:r>
            <a:r>
              <a:rPr lang="en-US" altLang="zh-CN" sz="2400" dirty="0">
                <a:latin typeface="微软雅黑" panose="020B0503020204020204" pitchFamily="34" charset="-122"/>
                <a:ea typeface="微软雅黑" panose="020B0503020204020204" pitchFamily="34" charset="-122"/>
                <a:cs typeface="Times New Roman" pitchFamily="18" charset="0"/>
              </a:rPr>
              <a:t>operation, </a:t>
            </a:r>
            <a:r>
              <a:rPr lang="en-US" altLang="zh-CN" sz="2400" dirty="0" smtClean="0">
                <a:latin typeface="微软雅黑" panose="020B0503020204020204" pitchFamily="34" charset="-122"/>
                <a:ea typeface="微软雅黑" panose="020B0503020204020204" pitchFamily="34" charset="-122"/>
                <a:cs typeface="Times New Roman" pitchFamily="18" charset="0"/>
              </a:rPr>
              <a:t>50ms  </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computing</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60ms</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It </a:t>
            </a:r>
            <a:r>
              <a:rPr lang="en-US" altLang="zh-CN" sz="2400" dirty="0">
                <a:latin typeface="微软雅黑" panose="020B0503020204020204" pitchFamily="34" charset="-122"/>
                <a:ea typeface="微软雅黑" panose="020B0503020204020204" pitchFamily="34" charset="-122"/>
                <a:cs typeface="Times New Roman" pitchFamily="18" charset="0"/>
              </a:rPr>
              <a:t>is assumed that time costs of CPU scheduling and process switch are omitted, illustrate the executing traces of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and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 </a:t>
            </a:r>
            <a:r>
              <a:rPr lang="en-US" altLang="zh-CN" sz="2400" dirty="0">
                <a:latin typeface="微软雅黑" panose="020B0503020204020204" pitchFamily="34" charset="-122"/>
                <a:ea typeface="微软雅黑" panose="020B0503020204020204" pitchFamily="34" charset="-122"/>
                <a:cs typeface="Times New Roman" pitchFamily="18" charset="0"/>
              </a:rPr>
              <a:t>by charts, and compute</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the maximal throughput for completing these two </a:t>
            </a:r>
            <a:r>
              <a:rPr lang="en-US" altLang="zh-CN" sz="2400" dirty="0" smtClean="0">
                <a:latin typeface="微软雅黑" panose="020B0503020204020204" pitchFamily="34" charset="-122"/>
                <a:ea typeface="微软雅黑" panose="020B0503020204020204" pitchFamily="34" charset="-122"/>
                <a:cs typeface="Times New Roman" pitchFamily="18" charset="0"/>
              </a:rPr>
              <a:t>processes</a:t>
            </a: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the waiting times for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and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respectively</a:t>
            </a:r>
            <a:endParaRPr lang="zh-CN"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155336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GB" altLang="zh-CN" sz="2400" dirty="0">
                <a:latin typeface="微软雅黑" panose="020B0503020204020204" pitchFamily="34" charset="-122"/>
                <a:ea typeface="微软雅黑" panose="020B0503020204020204" pitchFamily="34" charset="-122"/>
              </a:rPr>
              <a:t>Consider the processes P0, P1, P2, P3. For 0≤ </a:t>
            </a:r>
            <a:r>
              <a:rPr lang="en-GB" altLang="zh-CN" sz="2400" dirty="0" err="1">
                <a:latin typeface="微软雅黑" panose="020B0503020204020204" pitchFamily="34" charset="-122"/>
                <a:ea typeface="微软雅黑" panose="020B0503020204020204" pitchFamily="34" charset="-122"/>
              </a:rPr>
              <a:t>i</a:t>
            </a:r>
            <a:r>
              <a:rPr lang="en-GB" altLang="zh-CN" sz="2400" dirty="0">
                <a:latin typeface="微软雅黑" panose="020B0503020204020204" pitchFamily="34" charset="-122"/>
                <a:ea typeface="微软雅黑" panose="020B0503020204020204" pitchFamily="34" charset="-122"/>
              </a:rPr>
              <a:t> ≤3, the arrival time, the length of the CPU burst time, and the priority of each Pi are given as below</a:t>
            </a:r>
          </a:p>
          <a:p>
            <a:pPr>
              <a:lnSpc>
                <a:spcPct val="100000"/>
              </a:lnSpc>
              <a:spcBef>
                <a:spcPts val="600"/>
              </a:spcBef>
              <a:buSzPct val="100000"/>
              <a:tabLst>
                <a:tab pos="3032125" algn="ctr"/>
                <a:tab pos="4635500" algn="ctr"/>
              </a:tabLst>
            </a:pPr>
            <a:endParaRPr lang="en-GB"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GB" altLang="zh-CN" sz="2400" dirty="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GB"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GB" altLang="zh-CN" sz="2400" dirty="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GB" altLang="zh-CN" sz="2400" dirty="0" smtClean="0">
              <a:latin typeface="微软雅黑" panose="020B0503020204020204" pitchFamily="34" charset="-122"/>
              <a:ea typeface="微软雅黑" panose="020B0503020204020204" pitchFamily="34" charset="-122"/>
            </a:endParaRPr>
          </a:p>
          <a:p>
            <a:pPr>
              <a:lnSpc>
                <a:spcPct val="100000"/>
              </a:lnSpc>
              <a:spcBef>
                <a:spcPts val="600"/>
              </a:spcBef>
              <a:buSzPct val="100000"/>
              <a:tabLst>
                <a:tab pos="3032125" algn="ctr"/>
                <a:tab pos="4635500" algn="ctr"/>
              </a:tabLst>
            </a:pPr>
            <a:endParaRPr lang="en-GB" altLang="zh-CN" sz="2400" dirty="0">
              <a:latin typeface="微软雅黑" panose="020B0503020204020204" pitchFamily="34" charset="-122"/>
              <a:ea typeface="微软雅黑" panose="020B0503020204020204" pitchFamily="34" charset="-122"/>
            </a:endParaRPr>
          </a:p>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GB" altLang="zh-CN" sz="2400" dirty="0">
                <a:latin typeface="微软雅黑" panose="020B0503020204020204" pitchFamily="34" charset="-122"/>
                <a:ea typeface="微软雅黑" panose="020B0503020204020204" pitchFamily="34" charset="-122"/>
              </a:rPr>
              <a:t>For the snapshot shown above, suppose that two-level feedback-queue scheduling is </a:t>
            </a:r>
            <a:r>
              <a:rPr lang="en-GB" altLang="zh-CN" sz="2400" dirty="0" smtClean="0">
                <a:latin typeface="微软雅黑" panose="020B0503020204020204" pitchFamily="34" charset="-122"/>
                <a:ea typeface="微软雅黑" panose="020B0503020204020204" pitchFamily="34" charset="-122"/>
              </a:rPr>
              <a:t>employed</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GB" altLang="zh-CN" sz="2400" dirty="0" smtClean="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Draw the Gantt chart that illustrates the execution of these processes</a:t>
            </a:r>
            <a:r>
              <a:rPr lang="en-GB"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GB" altLang="zh-CN" sz="2400" dirty="0" smtClean="0">
                <a:latin typeface="微软雅黑" panose="020B0503020204020204" pitchFamily="34" charset="-122"/>
                <a:ea typeface="微软雅黑" panose="020B0503020204020204" pitchFamily="34" charset="-122"/>
              </a:rPr>
              <a:t>(</a:t>
            </a:r>
            <a:r>
              <a:rPr lang="en-GB" altLang="zh-CN" sz="2400" dirty="0">
                <a:latin typeface="微软雅黑" panose="020B0503020204020204" pitchFamily="34" charset="-122"/>
                <a:ea typeface="微软雅黑" panose="020B0503020204020204" pitchFamily="34" charset="-122"/>
              </a:rPr>
              <a:t>2) What are the turnaround times for the four processes?</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2</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30</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02</a:t>
            </a:r>
            <a:endParaRPr lang="zh-CN" altLang="en-US" dirty="0"/>
          </a:p>
        </p:txBody>
      </p:sp>
      <p:graphicFrame>
        <p:nvGraphicFramePr>
          <p:cNvPr id="10" name="表格 9"/>
          <p:cNvGraphicFramePr>
            <a:graphicFrameLocks noGrp="1"/>
          </p:cNvGraphicFramePr>
          <p:nvPr>
            <p:extLst>
              <p:ext uri="{D42A27DB-BD31-4B8C-83A1-F6EECF244321}">
                <p14:modId xmlns:p14="http://schemas.microsoft.com/office/powerpoint/2010/main" val="1701582061"/>
              </p:ext>
            </p:extLst>
          </p:nvPr>
        </p:nvGraphicFramePr>
        <p:xfrm>
          <a:off x="2132350" y="1923441"/>
          <a:ext cx="6655515" cy="2407927"/>
        </p:xfrm>
        <a:graphic>
          <a:graphicData uri="http://schemas.openxmlformats.org/drawingml/2006/table">
            <a:tbl>
              <a:tblPr firstRow="1" firstCol="1" bandRow="1">
                <a:tableStyleId>{5C22544A-7EE6-4342-B048-85BDC9FD1C3A}</a:tableStyleId>
              </a:tblPr>
              <a:tblGrid>
                <a:gridCol w="1186214"/>
                <a:gridCol w="1942459"/>
                <a:gridCol w="1764112"/>
                <a:gridCol w="1762730"/>
              </a:tblGrid>
              <a:tr h="802643">
                <a:tc>
                  <a:txBody>
                    <a:bodyPr/>
                    <a:lstStyle/>
                    <a:p>
                      <a:pPr algn="ctr">
                        <a:spcAft>
                          <a:spcPts val="0"/>
                        </a:spcAft>
                      </a:pPr>
                      <a:r>
                        <a:rPr lang="en-GB" sz="2400" kern="100" dirty="0">
                          <a:effectLst/>
                        </a:rPr>
                        <a:t>Process</a:t>
                      </a:r>
                      <a:endParaRPr lang="zh-CN" sz="2400" kern="100" dirty="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Arrival time</a:t>
                      </a:r>
                      <a:endParaRPr lang="zh-CN" sz="2400" kern="100" dirty="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Burst Time</a:t>
                      </a:r>
                      <a:endParaRPr lang="zh-CN" sz="2400" kern="100" dirty="0">
                        <a:effectLst/>
                        <a:latin typeface="Calibri"/>
                        <a:ea typeface="宋体"/>
                        <a:cs typeface="Times New Roman"/>
                      </a:endParaRPr>
                    </a:p>
                  </a:txBody>
                  <a:tcPr marL="68580" marR="68580" marT="0" marB="0"/>
                </a:tc>
                <a:tc>
                  <a:txBody>
                    <a:bodyPr/>
                    <a:lstStyle/>
                    <a:p>
                      <a:pPr algn="ctr">
                        <a:spcAft>
                          <a:spcPts val="0"/>
                        </a:spcAft>
                      </a:pPr>
                      <a:r>
                        <a:rPr lang="en-GB" sz="2400" kern="100">
                          <a:effectLst/>
                        </a:rPr>
                        <a:t>Priority</a:t>
                      </a:r>
                      <a:endParaRPr lang="zh-CN" sz="2400" kern="100">
                        <a:effectLst/>
                        <a:latin typeface="Calibri"/>
                        <a:ea typeface="宋体"/>
                        <a:cs typeface="Times New Roman"/>
                      </a:endParaRPr>
                    </a:p>
                  </a:txBody>
                  <a:tcPr marL="68580" marR="68580" marT="0" marB="0"/>
                </a:tc>
              </a:tr>
              <a:tr h="401321">
                <a:tc>
                  <a:txBody>
                    <a:bodyPr/>
                    <a:lstStyle/>
                    <a:p>
                      <a:pPr algn="ctr">
                        <a:spcAft>
                          <a:spcPts val="0"/>
                        </a:spcAft>
                      </a:pPr>
                      <a:r>
                        <a:rPr lang="en-GB" sz="2400" kern="100">
                          <a:effectLst/>
                        </a:rPr>
                        <a:t>P</a:t>
                      </a:r>
                      <a:r>
                        <a:rPr lang="en-GB" sz="2400" kern="100" baseline="-25000">
                          <a:effectLst/>
                        </a:rPr>
                        <a:t>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0.0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6.0</a:t>
                      </a:r>
                      <a:endParaRPr lang="zh-CN" sz="2400" kern="100" dirty="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10</a:t>
                      </a:r>
                      <a:endParaRPr lang="zh-CN" sz="2400" kern="100" dirty="0">
                        <a:effectLst/>
                        <a:latin typeface="Calibri"/>
                        <a:ea typeface="宋体"/>
                        <a:cs typeface="Times New Roman"/>
                      </a:endParaRPr>
                    </a:p>
                  </a:txBody>
                  <a:tcPr marL="68580" marR="68580" marT="0" marB="0"/>
                </a:tc>
              </a:tr>
              <a:tr h="401321">
                <a:tc>
                  <a:txBody>
                    <a:bodyPr/>
                    <a:lstStyle/>
                    <a:p>
                      <a:pPr algn="ctr">
                        <a:spcAft>
                          <a:spcPts val="0"/>
                        </a:spcAft>
                      </a:pPr>
                      <a:r>
                        <a:rPr lang="en-GB" sz="2400" kern="100">
                          <a:effectLst/>
                        </a:rPr>
                        <a:t>P</a:t>
                      </a:r>
                      <a:r>
                        <a:rPr lang="en-GB" sz="2400" kern="100" baseline="-25000">
                          <a:effectLst/>
                        </a:rPr>
                        <a:t>1</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4.0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15.0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8</a:t>
                      </a:r>
                      <a:endParaRPr lang="zh-CN" sz="2400" kern="100" dirty="0">
                        <a:effectLst/>
                        <a:latin typeface="Calibri"/>
                        <a:ea typeface="宋体"/>
                        <a:cs typeface="Times New Roman"/>
                      </a:endParaRPr>
                    </a:p>
                  </a:txBody>
                  <a:tcPr marL="68580" marR="68580" marT="0" marB="0"/>
                </a:tc>
              </a:tr>
              <a:tr h="401321">
                <a:tc>
                  <a:txBody>
                    <a:bodyPr/>
                    <a:lstStyle/>
                    <a:p>
                      <a:pPr algn="ctr">
                        <a:spcAft>
                          <a:spcPts val="0"/>
                        </a:spcAft>
                      </a:pPr>
                      <a:r>
                        <a:rPr lang="en-GB" sz="2400" kern="100">
                          <a:effectLst/>
                        </a:rPr>
                        <a:t>P</a:t>
                      </a:r>
                      <a:r>
                        <a:rPr lang="en-GB" sz="2400" kern="100" baseline="-25000">
                          <a:effectLst/>
                        </a:rPr>
                        <a:t>2</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8.0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4.0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6</a:t>
                      </a:r>
                      <a:endParaRPr lang="zh-CN" sz="2400" kern="100" dirty="0">
                        <a:effectLst/>
                        <a:latin typeface="Calibri"/>
                        <a:ea typeface="宋体"/>
                        <a:cs typeface="Times New Roman"/>
                      </a:endParaRPr>
                    </a:p>
                  </a:txBody>
                  <a:tcPr marL="68580" marR="68580" marT="0" marB="0"/>
                </a:tc>
              </a:tr>
              <a:tr h="401321">
                <a:tc>
                  <a:txBody>
                    <a:bodyPr/>
                    <a:lstStyle/>
                    <a:p>
                      <a:pPr algn="ctr">
                        <a:spcAft>
                          <a:spcPts val="0"/>
                        </a:spcAft>
                      </a:pPr>
                      <a:r>
                        <a:rPr lang="en-GB" sz="2400" kern="100">
                          <a:effectLst/>
                        </a:rPr>
                        <a:t>P</a:t>
                      </a:r>
                      <a:r>
                        <a:rPr lang="en-GB" sz="2400" kern="100" baseline="-25000">
                          <a:effectLst/>
                        </a:rPr>
                        <a:t>3</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12.0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a:effectLst/>
                        </a:rPr>
                        <a:t>13.0</a:t>
                      </a:r>
                      <a:endParaRPr lang="zh-CN" sz="2400" kern="100">
                        <a:effectLst/>
                        <a:latin typeface="Calibri"/>
                        <a:ea typeface="宋体"/>
                        <a:cs typeface="Times New Roman"/>
                      </a:endParaRPr>
                    </a:p>
                  </a:txBody>
                  <a:tcPr marL="68580" marR="68580" marT="0" marB="0"/>
                </a:tc>
                <a:tc>
                  <a:txBody>
                    <a:bodyPr/>
                    <a:lstStyle/>
                    <a:p>
                      <a:pPr algn="ctr">
                        <a:spcAft>
                          <a:spcPts val="0"/>
                        </a:spcAft>
                      </a:pPr>
                      <a:r>
                        <a:rPr lang="en-GB" sz="2400" kern="100" dirty="0">
                          <a:effectLst/>
                        </a:rPr>
                        <a:t>4</a:t>
                      </a:r>
                      <a:endParaRPr lang="zh-CN" sz="2400" kern="100" dirty="0">
                        <a:effectLst/>
                        <a:latin typeface="Calibri"/>
                        <a:ea typeface="宋体"/>
                        <a:cs typeface="Times New Roman"/>
                      </a:endParaRPr>
                    </a:p>
                  </a:txBody>
                  <a:tcPr marL="68580" marR="68580" marT="0" marB="0"/>
                </a:tc>
              </a:tr>
            </a:tbl>
          </a:graphicData>
        </a:graphic>
      </p:graphicFrame>
      <p:sp>
        <p:nvSpPr>
          <p:cNvPr id="11" name="Rectangle 2"/>
          <p:cNvSpPr>
            <a:spLocks noChangeArrowheads="1"/>
          </p:cNvSpPr>
          <p:nvPr/>
        </p:nvSpPr>
        <p:spPr bwMode="auto">
          <a:xfrm>
            <a:off x="4567238" y="3521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594490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579944200"/>
              </p:ext>
            </p:extLst>
          </p:nvPr>
        </p:nvGraphicFramePr>
        <p:xfrm>
          <a:off x="335237" y="1175019"/>
          <a:ext cx="11415430" cy="2679282"/>
        </p:xfrm>
        <a:graphic>
          <a:graphicData uri="http://schemas.openxmlformats.org/presentationml/2006/ole">
            <mc:AlternateContent xmlns:mc="http://schemas.openxmlformats.org/markup-compatibility/2006">
              <mc:Choice xmlns:v="urn:schemas-microsoft-com:vml" Requires="v">
                <p:oleObj spid="_x0000_s15380" name="演示文稿" r:id="rId3" imgW="4570541" imgH="1078959" progId="PowerPoint.Show.12">
                  <p:embed/>
                </p:oleObj>
              </mc:Choice>
              <mc:Fallback>
                <p:oleObj name="演示文稿" r:id="rId3" imgW="4570541" imgH="1078959" progId="PowerPoint.Show.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37" y="1175019"/>
                        <a:ext cx="11415430" cy="2679282"/>
                      </a:xfrm>
                      <a:prstGeom prst="rect">
                        <a:avLst/>
                      </a:prstGeom>
                      <a:noFill/>
                      <a:ln>
                        <a:noFill/>
                      </a:ln>
                    </p:spPr>
                  </p:pic>
                </p:oleObj>
              </mc:Fallback>
            </mc:AlternateContent>
          </a:graphicData>
        </a:graphic>
      </p:graphicFrame>
      <p:sp>
        <p:nvSpPr>
          <p:cNvPr id="9" name="内容占位符 2"/>
          <p:cNvSpPr>
            <a:spLocks noGrp="1"/>
          </p:cNvSpPr>
          <p:nvPr>
            <p:ph idx="1"/>
          </p:nvPr>
        </p:nvSpPr>
        <p:spPr>
          <a:xfrm>
            <a:off x="335237" y="3931305"/>
            <a:ext cx="8645134" cy="1795728"/>
          </a:xfrm>
        </p:spPr>
        <p:txBody>
          <a:bodyPr>
            <a:normAutofit/>
          </a:bodyPr>
          <a:lstStyle/>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throughput=2</a:t>
            </a:r>
            <a:r>
              <a:rPr lang="en-US" altLang="zh-CN" sz="2400" dirty="0">
                <a:latin typeface="微软雅黑" panose="020B0503020204020204" pitchFamily="34" charset="-122"/>
                <a:ea typeface="微软雅黑" panose="020B0503020204020204" pitchFamily="34" charset="-122"/>
                <a:cs typeface="Times New Roman" pitchFamily="18" charset="0"/>
              </a:rPr>
              <a:t>/(50+150+100+80)=</a:t>
            </a:r>
            <a:r>
              <a:rPr lang="en-US" altLang="zh-CN" sz="2400" dirty="0" smtClean="0">
                <a:latin typeface="微软雅黑" panose="020B0503020204020204" pitchFamily="34" charset="-122"/>
                <a:ea typeface="微软雅黑" panose="020B0503020204020204" pitchFamily="34" charset="-122"/>
                <a:cs typeface="Times New Roman" pitchFamily="18" charset="0"/>
              </a:rPr>
              <a:t>2/380ms</a:t>
            </a:r>
          </a:p>
          <a:p>
            <a:pPr marL="800100" lvl="1" indent="-342900">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waiting </a:t>
            </a:r>
            <a:r>
              <a:rPr lang="en-US" altLang="zh-CN" sz="2400" dirty="0">
                <a:latin typeface="微软雅黑" panose="020B0503020204020204" pitchFamily="34" charset="-122"/>
                <a:ea typeface="微软雅黑" panose="020B0503020204020204" pitchFamily="34" charset="-122"/>
                <a:cs typeface="Times New Roman" pitchFamily="18" charset="0"/>
              </a:rPr>
              <a:t>time for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 50ms</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pPr marL="0" indent="0">
              <a:buNone/>
            </a:pPr>
            <a:r>
              <a:rPr lang="en-US" altLang="zh-CN" sz="2400" dirty="0" smtClean="0">
                <a:latin typeface="微软雅黑" panose="020B0503020204020204" pitchFamily="34" charset="-122"/>
                <a:ea typeface="微软雅黑" panose="020B0503020204020204" pitchFamily="34" charset="-122"/>
                <a:cs typeface="Times New Roman" pitchFamily="18" charset="0"/>
              </a:rPr>
              <a:t>         waiting </a:t>
            </a:r>
            <a:r>
              <a:rPr lang="en-US" altLang="zh-CN" sz="2400" dirty="0">
                <a:latin typeface="微软雅黑" panose="020B0503020204020204" pitchFamily="34" charset="-122"/>
                <a:ea typeface="微软雅黑" panose="020B0503020204020204" pitchFamily="34" charset="-122"/>
                <a:cs typeface="Times New Roman" pitchFamily="18" charset="0"/>
              </a:rPr>
              <a:t>time for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 (50-30) + 50= </a:t>
            </a:r>
            <a:r>
              <a:rPr lang="en-US" altLang="zh-CN" sz="2400" dirty="0" smtClean="0">
                <a:latin typeface="微软雅黑" panose="020B0503020204020204" pitchFamily="34" charset="-122"/>
                <a:ea typeface="微软雅黑" panose="020B0503020204020204" pitchFamily="34" charset="-122"/>
                <a:cs typeface="Times New Roman" pitchFamily="18" charset="0"/>
              </a:rPr>
              <a:t>70ms</a:t>
            </a:r>
            <a:endParaRPr lang="zh-CN"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335237" y="5932540"/>
            <a:ext cx="8280920" cy="461665"/>
          </a:xfrm>
          <a:prstGeom prst="rect">
            <a:avLst/>
          </a:prstGeom>
          <a:solidFill>
            <a:schemeClr val="bg1">
              <a:lumMod val="85000"/>
            </a:schemeClr>
          </a:solidFill>
        </p:spPr>
        <p:txBody>
          <a:bodyPr wrap="square" rtlCol="0">
            <a:spAutoFit/>
          </a:bodyPr>
          <a:lstStyle/>
          <a:p>
            <a:pPr algn="l"/>
            <a:r>
              <a:rPr lang="zh-CN" altLang="en-US" sz="2400" dirty="0" smtClean="0">
                <a:solidFill>
                  <a:srgbClr val="FF0000"/>
                </a:solidFill>
              </a:rPr>
              <a:t>扩展</a:t>
            </a:r>
            <a:r>
              <a:rPr lang="zh-CN" altLang="en-US" sz="2400" dirty="0" smtClean="0"/>
              <a:t>：作业，多</a:t>
            </a:r>
            <a:r>
              <a:rPr lang="zh-CN" altLang="en-US" sz="2400" dirty="0" smtClean="0"/>
              <a:t>核多线程，</a:t>
            </a:r>
            <a:r>
              <a:rPr lang="en-US" altLang="zh-CN" sz="2400" dirty="0" smtClean="0"/>
              <a:t>3</a:t>
            </a:r>
            <a:r>
              <a:rPr lang="zh-CN" altLang="en-US" sz="2400" dirty="0" smtClean="0"/>
              <a:t>个</a:t>
            </a:r>
            <a:r>
              <a:rPr lang="zh-CN" altLang="en-US" sz="2400" dirty="0" smtClean="0"/>
              <a:t>进程</a:t>
            </a:r>
            <a:r>
              <a:rPr lang="en-US" altLang="zh-CN" sz="2400" dirty="0" smtClean="0"/>
              <a:t>/</a:t>
            </a:r>
            <a:r>
              <a:rPr lang="zh-CN" altLang="en-US" sz="2400" dirty="0" smtClean="0"/>
              <a:t>线程，</a:t>
            </a:r>
            <a:r>
              <a:rPr lang="en-US" altLang="zh-CN" sz="2400" dirty="0" smtClean="0"/>
              <a:t>2</a:t>
            </a:r>
            <a:r>
              <a:rPr lang="zh-CN" altLang="en-US" sz="2400" dirty="0" smtClean="0"/>
              <a:t>个</a:t>
            </a:r>
            <a:r>
              <a:rPr lang="en-US" altLang="zh-CN" sz="2400" dirty="0" smtClean="0"/>
              <a:t>CPU</a:t>
            </a: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93860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2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优先级</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调度顺序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vs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吞吐量</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利用率</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7" name="内容占位符 2"/>
          <p:cNvSpPr>
            <a:spLocks noGrp="1"/>
          </p:cNvSpPr>
          <p:nvPr>
            <p:ph idx="1"/>
          </p:nvPr>
        </p:nvSpPr>
        <p:spPr>
          <a:xfrm>
            <a:off x="333515" y="1087655"/>
            <a:ext cx="11515183" cy="5351646"/>
          </a:xfrm>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cs typeface="Times New Roman" pitchFamily="18" charset="0"/>
              </a:rPr>
              <a:t>单</a:t>
            </a:r>
            <a:r>
              <a:rPr lang="en-US" altLang="zh-CN" sz="2400" dirty="0">
                <a:cs typeface="Times New Roman" pitchFamily="18" charset="0"/>
              </a:rPr>
              <a:t>CPU</a:t>
            </a:r>
            <a:r>
              <a:rPr lang="zh-CN" altLang="en-US" sz="2400" dirty="0">
                <a:cs typeface="Times New Roman" pitchFamily="18" charset="0"/>
              </a:rPr>
              <a:t>系统正在执行三个进程</a:t>
            </a:r>
            <a:r>
              <a:rPr lang="en-US" altLang="zh-CN" sz="2400" dirty="0">
                <a:cs typeface="Times New Roman" pitchFamily="18" charset="0"/>
              </a:rPr>
              <a:t>P</a:t>
            </a:r>
            <a:r>
              <a:rPr lang="en-US" altLang="zh-CN" sz="2400" baseline="-25000" dirty="0">
                <a:cs typeface="Times New Roman" pitchFamily="18" charset="0"/>
              </a:rPr>
              <a:t>1</a:t>
            </a:r>
            <a:r>
              <a:rPr lang="zh-CN" altLang="en-US" sz="2400" dirty="0">
                <a:cs typeface="Times New Roman" pitchFamily="18" charset="0"/>
              </a:rPr>
              <a:t>、</a:t>
            </a:r>
            <a:r>
              <a:rPr lang="en-US" altLang="zh-CN" sz="2400" dirty="0">
                <a:cs typeface="Times New Roman" pitchFamily="18" charset="0"/>
              </a:rPr>
              <a:t>P</a:t>
            </a:r>
            <a:r>
              <a:rPr lang="en-US" altLang="zh-CN" sz="2400" baseline="-25000" dirty="0">
                <a:cs typeface="Times New Roman" pitchFamily="18" charset="0"/>
              </a:rPr>
              <a:t>2</a:t>
            </a:r>
            <a:r>
              <a:rPr lang="zh-CN" altLang="en-US" sz="2400" dirty="0">
                <a:cs typeface="Times New Roman" pitchFamily="18" charset="0"/>
              </a:rPr>
              <a:t>和</a:t>
            </a:r>
            <a:r>
              <a:rPr lang="en-US" altLang="zh-CN" sz="2400" dirty="0">
                <a:cs typeface="Times New Roman" pitchFamily="18" charset="0"/>
              </a:rPr>
              <a:t>P</a:t>
            </a:r>
            <a:r>
              <a:rPr lang="en-US" altLang="zh-CN" sz="2400" baseline="-25000" dirty="0">
                <a:cs typeface="Times New Roman" pitchFamily="18" charset="0"/>
              </a:rPr>
              <a:t>3</a:t>
            </a:r>
            <a:r>
              <a:rPr lang="zh-CN" altLang="en-US" sz="2400" dirty="0">
                <a:cs typeface="Times New Roman" pitchFamily="18" charset="0"/>
              </a:rPr>
              <a:t>，各进程的计算（</a:t>
            </a:r>
            <a:r>
              <a:rPr lang="en-US" altLang="zh-CN" sz="2400" dirty="0">
                <a:cs typeface="Times New Roman" pitchFamily="18" charset="0"/>
              </a:rPr>
              <a:t>CPU</a:t>
            </a:r>
            <a:r>
              <a:rPr lang="zh-CN" altLang="en-US" sz="2400" dirty="0">
                <a:cs typeface="Times New Roman" pitchFamily="18" charset="0"/>
              </a:rPr>
              <a:t>）时间和</a:t>
            </a:r>
            <a:r>
              <a:rPr lang="en-US" altLang="zh-CN" sz="2400" dirty="0">
                <a:cs typeface="Times New Roman" pitchFamily="18" charset="0"/>
              </a:rPr>
              <a:t>I/O</a:t>
            </a:r>
            <a:r>
              <a:rPr lang="zh-CN" altLang="en-US" sz="2400" dirty="0">
                <a:cs typeface="Times New Roman" pitchFamily="18" charset="0"/>
              </a:rPr>
              <a:t>时间比例如下</a:t>
            </a:r>
            <a:endParaRPr lang="zh-CN" altLang="en-US" sz="2400" dirty="0">
              <a:latin typeface="Arial" pitchFamily="34" charset="0"/>
              <a:cs typeface="宋体" pitchFamily="2" charset="-122"/>
            </a:endParaRPr>
          </a:p>
          <a:p>
            <a:pPr marL="342900" lvl="1" indent="-342900" algn="l">
              <a:lnSpc>
                <a:spcPct val="125000"/>
              </a:lnSpc>
              <a:spcBef>
                <a:spcPts val="600"/>
              </a:spcBef>
              <a:buFont typeface="Wingdings" panose="05000000000000000000" pitchFamily="2" charset="2"/>
              <a:buChar char="l"/>
            </a:pPr>
            <a:endParaRPr lang="en-US" altLang="zh-CN" sz="2400" dirty="0" smtClean="0">
              <a:cs typeface="Times New Roman" pitchFamily="18" charset="0"/>
            </a:endParaRPr>
          </a:p>
          <a:p>
            <a:pPr marL="342900" lvl="1" indent="-342900" algn="l">
              <a:lnSpc>
                <a:spcPct val="125000"/>
              </a:lnSpc>
              <a:spcBef>
                <a:spcPts val="600"/>
              </a:spcBef>
              <a:buFont typeface="Wingdings" panose="05000000000000000000" pitchFamily="2" charset="2"/>
              <a:buChar char="l"/>
            </a:pPr>
            <a:endParaRPr lang="en-US" altLang="zh-CN" sz="2400" dirty="0">
              <a:cs typeface="Times New Roman" pitchFamily="18" charset="0"/>
            </a:endParaRPr>
          </a:p>
          <a:p>
            <a:pPr marL="342900" lvl="1" indent="-342900" algn="l">
              <a:lnSpc>
                <a:spcPct val="125000"/>
              </a:lnSpc>
              <a:spcBef>
                <a:spcPts val="600"/>
              </a:spcBef>
              <a:buFont typeface="Wingdings" panose="05000000000000000000" pitchFamily="2" charset="2"/>
              <a:buChar char="l"/>
            </a:pPr>
            <a:endParaRPr lang="en-US" altLang="zh-CN" sz="2400" dirty="0" smtClean="0">
              <a:cs typeface="Times New Roman" pitchFamily="18" charset="0"/>
            </a:endParaRPr>
          </a:p>
          <a:p>
            <a:pPr marL="342900" lvl="1" indent="-342900" algn="l">
              <a:lnSpc>
                <a:spcPct val="125000"/>
              </a:lnSpc>
              <a:spcBef>
                <a:spcPts val="600"/>
              </a:spcBef>
              <a:buFont typeface="Wingdings" panose="05000000000000000000" pitchFamily="2" charset="2"/>
              <a:buChar char="l"/>
            </a:pPr>
            <a:endParaRPr lang="en-US" altLang="zh-CN" sz="2400" dirty="0">
              <a:cs typeface="Times New Roman" pitchFamily="18" charset="0"/>
            </a:endParaRPr>
          </a:p>
          <a:p>
            <a:pPr marL="342900" lvl="1" indent="-342900" algn="l">
              <a:lnSpc>
                <a:spcPct val="125000"/>
              </a:lnSpc>
              <a:spcBef>
                <a:spcPts val="600"/>
              </a:spcBef>
              <a:buFont typeface="Wingdings" panose="05000000000000000000" pitchFamily="2" charset="2"/>
              <a:buChar char="l"/>
            </a:pPr>
            <a:r>
              <a:rPr lang="zh-CN" altLang="en-US" sz="2400" dirty="0" smtClean="0">
                <a:cs typeface="Times New Roman" pitchFamily="18" charset="0"/>
              </a:rPr>
              <a:t>为</a:t>
            </a:r>
            <a:r>
              <a:rPr lang="zh-CN" altLang="en-US" sz="2400" dirty="0">
                <a:cs typeface="Times New Roman" pitchFamily="18" charset="0"/>
              </a:rPr>
              <a:t>提高系统资源利用率，合理的进程优先级设置应为</a:t>
            </a:r>
            <a:r>
              <a:rPr lang="zh-CN" altLang="en-US" sz="2400" u="sng" dirty="0">
                <a:cs typeface="Times New Roman" pitchFamily="18" charset="0"/>
              </a:rPr>
              <a:t>    </a:t>
            </a:r>
            <a:r>
              <a:rPr lang="en-US" altLang="zh-CN" sz="2400" u="sng" dirty="0">
                <a:cs typeface="Times New Roman" pitchFamily="18" charset="0"/>
              </a:rPr>
              <a:t>B</a:t>
            </a:r>
            <a:r>
              <a:rPr lang="zh-CN" altLang="en-US" sz="2400" u="sng" dirty="0">
                <a:cs typeface="Times New Roman" pitchFamily="18" charset="0"/>
              </a:rPr>
              <a:t>   </a:t>
            </a:r>
            <a:r>
              <a:rPr lang="zh-CN" altLang="en-US" sz="2400" dirty="0">
                <a:cs typeface="Times New Roman" pitchFamily="18" charset="0"/>
              </a:rPr>
              <a:t>，为什么？</a:t>
            </a:r>
            <a:endParaRPr lang="zh-CN" altLang="en-US" sz="2400" dirty="0">
              <a:latin typeface="Arial" pitchFamily="34" charset="0"/>
              <a:cs typeface="宋体" pitchFamily="2"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cs typeface="Times New Roman" pitchFamily="18" charset="0"/>
              </a:rPr>
              <a:t> </a:t>
            </a:r>
            <a:r>
              <a:rPr lang="en-US" altLang="zh-CN" sz="2400" dirty="0">
                <a:cs typeface="Times New Roman" pitchFamily="18" charset="0"/>
              </a:rPr>
              <a:t>A. P</a:t>
            </a:r>
            <a:r>
              <a:rPr lang="en-US" altLang="zh-CN" sz="2400" baseline="-25000" dirty="0">
                <a:cs typeface="Times New Roman" pitchFamily="18" charset="0"/>
              </a:rPr>
              <a:t>1</a:t>
            </a:r>
            <a:r>
              <a:rPr lang="en-US" altLang="zh-CN" sz="2400" dirty="0">
                <a:cs typeface="Times New Roman" pitchFamily="18" charset="0"/>
              </a:rPr>
              <a:t>&gt;P</a:t>
            </a:r>
            <a:r>
              <a:rPr lang="en-US" altLang="zh-CN" sz="2400" baseline="-25000" dirty="0">
                <a:cs typeface="Times New Roman" pitchFamily="18" charset="0"/>
              </a:rPr>
              <a:t>2</a:t>
            </a:r>
            <a:r>
              <a:rPr lang="en-US" altLang="zh-CN" sz="2400" dirty="0">
                <a:cs typeface="Times New Roman" pitchFamily="18" charset="0"/>
              </a:rPr>
              <a:t>&gt;P</a:t>
            </a:r>
            <a:r>
              <a:rPr lang="en-US" altLang="zh-CN" sz="2400" baseline="-25000" dirty="0">
                <a:cs typeface="Times New Roman" pitchFamily="18" charset="0"/>
              </a:rPr>
              <a:t>3</a:t>
            </a:r>
            <a:r>
              <a:rPr lang="en-US" altLang="zh-CN" sz="2400" dirty="0">
                <a:cs typeface="Times New Roman" pitchFamily="18" charset="0"/>
              </a:rPr>
              <a:t>       B. P</a:t>
            </a:r>
            <a:r>
              <a:rPr lang="en-US" altLang="zh-CN" sz="2400" baseline="-25000" dirty="0">
                <a:cs typeface="Times New Roman" pitchFamily="18" charset="0"/>
              </a:rPr>
              <a:t>3</a:t>
            </a:r>
            <a:r>
              <a:rPr lang="en-US" altLang="zh-CN" sz="2400" dirty="0">
                <a:cs typeface="Times New Roman" pitchFamily="18" charset="0"/>
              </a:rPr>
              <a:t>&gt;P</a:t>
            </a:r>
            <a:r>
              <a:rPr lang="en-US" altLang="zh-CN" sz="2400" baseline="-25000" dirty="0">
                <a:cs typeface="Times New Roman" pitchFamily="18" charset="0"/>
              </a:rPr>
              <a:t>2</a:t>
            </a:r>
            <a:r>
              <a:rPr lang="en-US" altLang="zh-CN" sz="2400" dirty="0">
                <a:cs typeface="Times New Roman" pitchFamily="18" charset="0"/>
              </a:rPr>
              <a:t>&gt;P</a:t>
            </a:r>
            <a:r>
              <a:rPr lang="en-US" altLang="zh-CN" sz="2400" baseline="-25000" dirty="0">
                <a:cs typeface="Times New Roman" pitchFamily="18" charset="0"/>
              </a:rPr>
              <a:t>1</a:t>
            </a:r>
            <a:r>
              <a:rPr lang="en-US" altLang="zh-CN" sz="2400" dirty="0">
                <a:cs typeface="Times New Roman" pitchFamily="18" charset="0"/>
              </a:rPr>
              <a:t>      </a:t>
            </a:r>
          </a:p>
          <a:p>
            <a:pPr lvl="0" indent="266700" algn="l" eaLnBrk="0" fontAlgn="base" hangingPunct="0">
              <a:lnSpc>
                <a:spcPct val="125000"/>
              </a:lnSpc>
              <a:spcBef>
                <a:spcPct val="0"/>
              </a:spcBef>
              <a:spcAft>
                <a:spcPct val="0"/>
              </a:spcAft>
            </a:pPr>
            <a:r>
              <a:rPr lang="en-US" altLang="zh-CN" sz="2400" dirty="0">
                <a:cs typeface="Times New Roman" pitchFamily="18" charset="0"/>
              </a:rPr>
              <a:t>              </a:t>
            </a:r>
            <a:r>
              <a:rPr lang="en-US" altLang="zh-CN" sz="2400" dirty="0">
                <a:solidFill>
                  <a:schemeClr val="tx1"/>
                </a:solidFill>
                <a:cs typeface="Times New Roman" pitchFamily="18" charset="0"/>
              </a:rPr>
              <a:t>C. P</a:t>
            </a:r>
            <a:r>
              <a:rPr lang="en-US" altLang="zh-CN" sz="2400" baseline="-25000" dirty="0">
                <a:solidFill>
                  <a:schemeClr val="tx1"/>
                </a:solidFill>
                <a:cs typeface="Times New Roman" pitchFamily="18" charset="0"/>
              </a:rPr>
              <a:t>2</a:t>
            </a:r>
            <a:r>
              <a:rPr lang="en-US" altLang="zh-CN" sz="2400" dirty="0">
                <a:solidFill>
                  <a:schemeClr val="tx1"/>
                </a:solidFill>
                <a:cs typeface="Times New Roman" pitchFamily="18" charset="0"/>
              </a:rPr>
              <a:t>&gt;P</a:t>
            </a:r>
            <a:r>
              <a:rPr lang="en-US" altLang="zh-CN" sz="2400" baseline="-25000" dirty="0">
                <a:solidFill>
                  <a:schemeClr val="tx1"/>
                </a:solidFill>
                <a:cs typeface="Times New Roman" pitchFamily="18" charset="0"/>
              </a:rPr>
              <a:t>1</a:t>
            </a:r>
            <a:r>
              <a:rPr lang="en-US" altLang="zh-CN" sz="2400" dirty="0">
                <a:solidFill>
                  <a:schemeClr val="tx1"/>
                </a:solidFill>
                <a:cs typeface="Times New Roman" pitchFamily="18" charset="0"/>
              </a:rPr>
              <a:t>=P</a:t>
            </a:r>
            <a:r>
              <a:rPr lang="en-US" altLang="zh-CN" sz="2400" baseline="-25000" dirty="0">
                <a:solidFill>
                  <a:schemeClr val="tx1"/>
                </a:solidFill>
                <a:cs typeface="Times New Roman" pitchFamily="18" charset="0"/>
              </a:rPr>
              <a:t>3</a:t>
            </a:r>
            <a:r>
              <a:rPr lang="en-US" altLang="zh-CN" sz="2400" dirty="0">
                <a:solidFill>
                  <a:schemeClr val="tx1"/>
                </a:solidFill>
                <a:cs typeface="Times New Roman" pitchFamily="18" charset="0"/>
              </a:rPr>
              <a:t>       D. P</a:t>
            </a:r>
            <a:r>
              <a:rPr lang="en-US" altLang="zh-CN" sz="2400" baseline="-25000" dirty="0">
                <a:solidFill>
                  <a:schemeClr val="tx1"/>
                </a:solidFill>
                <a:cs typeface="Times New Roman" pitchFamily="18" charset="0"/>
              </a:rPr>
              <a:t>1</a:t>
            </a:r>
            <a:r>
              <a:rPr lang="en-US" altLang="zh-CN" sz="2400" dirty="0">
                <a:solidFill>
                  <a:schemeClr val="tx1"/>
                </a:solidFill>
                <a:cs typeface="Times New Roman" pitchFamily="18" charset="0"/>
              </a:rPr>
              <a:t>&gt;P</a:t>
            </a:r>
            <a:r>
              <a:rPr lang="en-US" altLang="zh-CN" sz="2400" baseline="-25000" dirty="0">
                <a:solidFill>
                  <a:schemeClr val="tx1"/>
                </a:solidFill>
                <a:cs typeface="Times New Roman" pitchFamily="18" charset="0"/>
              </a:rPr>
              <a:t>2</a:t>
            </a:r>
            <a:r>
              <a:rPr lang="en-US" altLang="zh-CN" sz="2400" dirty="0">
                <a:solidFill>
                  <a:schemeClr val="tx1"/>
                </a:solidFill>
                <a:cs typeface="Times New Roman" pitchFamily="18" charset="0"/>
              </a:rPr>
              <a:t>=P</a:t>
            </a:r>
            <a:r>
              <a:rPr lang="en-US" altLang="zh-CN" sz="2400" baseline="-25000" dirty="0">
                <a:solidFill>
                  <a:schemeClr val="tx1"/>
                </a:solidFill>
                <a:cs typeface="Times New Roman" pitchFamily="18" charset="0"/>
              </a:rPr>
              <a:t>3</a:t>
            </a:r>
          </a:p>
          <a:p>
            <a:pPr marL="342900" lvl="1" indent="-342900" algn="l">
              <a:lnSpc>
                <a:spcPct val="125000"/>
              </a:lnSpc>
              <a:spcBef>
                <a:spcPts val="600"/>
              </a:spcBef>
              <a:buFont typeface="Wingdings" panose="05000000000000000000" pitchFamily="2" charset="2"/>
              <a:buChar char="l"/>
            </a:pPr>
            <a:r>
              <a:rPr lang="zh-CN" altLang="en-US" sz="2400" dirty="0" smtClean="0">
                <a:cs typeface="Times New Roman" pitchFamily="18" charset="0"/>
              </a:rPr>
              <a:t>注</a:t>
            </a:r>
            <a:r>
              <a:rPr lang="zh-CN" altLang="en-US" sz="2400" dirty="0">
                <a:cs typeface="Times New Roman" pitchFamily="18" charset="0"/>
              </a:rPr>
              <a:t>：优先级高的进程优先执行，假设</a:t>
            </a:r>
            <a:r>
              <a:rPr lang="en-US" altLang="zh-CN" sz="2400" dirty="0">
                <a:cs typeface="Times New Roman" pitchFamily="18" charset="0"/>
              </a:rPr>
              <a:t>3</a:t>
            </a:r>
            <a:r>
              <a:rPr lang="zh-CN" altLang="en-US" sz="2400" dirty="0">
                <a:cs typeface="Times New Roman" pitchFamily="18" charset="0"/>
              </a:rPr>
              <a:t>个进程的</a:t>
            </a:r>
            <a:r>
              <a:rPr lang="en-US" altLang="zh-CN" sz="2400" dirty="0">
                <a:cs typeface="Times New Roman" pitchFamily="18" charset="0"/>
              </a:rPr>
              <a:t>I/O</a:t>
            </a:r>
            <a:r>
              <a:rPr lang="zh-CN" altLang="en-US" sz="2400" dirty="0">
                <a:cs typeface="Times New Roman" pitchFamily="18" charset="0"/>
              </a:rPr>
              <a:t>操作可并行</a:t>
            </a:r>
            <a:r>
              <a:rPr lang="zh-CN" altLang="en-US" sz="2400" dirty="0" smtClean="0">
                <a:cs typeface="Times New Roman" pitchFamily="18" charset="0"/>
              </a:rPr>
              <a:t>执行</a:t>
            </a:r>
            <a:endParaRPr lang="en-US" altLang="zh-CN" sz="2400" dirty="0" smtClean="0">
              <a:solidFill>
                <a:schemeClr val="tx1"/>
              </a:solidFill>
              <a:latin typeface="微软雅黑" panose="020B0503020204020204" pitchFamily="34" charset="-122"/>
              <a:ea typeface="微软雅黑" panose="020B0503020204020204" pitchFamily="34" charset="-122"/>
            </a:endParaRPr>
          </a:p>
        </p:txBody>
      </p:sp>
      <p:graphicFrame>
        <p:nvGraphicFramePr>
          <p:cNvPr id="6" name="内容占位符 6"/>
          <p:cNvGraphicFramePr>
            <a:graphicFrameLocks/>
          </p:cNvGraphicFramePr>
          <p:nvPr>
            <p:extLst>
              <p:ext uri="{D42A27DB-BD31-4B8C-83A1-F6EECF244321}">
                <p14:modId xmlns:p14="http://schemas.microsoft.com/office/powerpoint/2010/main" val="2900640203"/>
              </p:ext>
            </p:extLst>
          </p:nvPr>
        </p:nvGraphicFramePr>
        <p:xfrm>
          <a:off x="3039988" y="1768202"/>
          <a:ext cx="4275212" cy="2371999"/>
        </p:xfrm>
        <a:graphic>
          <a:graphicData uri="http://schemas.openxmlformats.org/drawingml/2006/table">
            <a:tbl>
              <a:tblPr>
                <a:tableStyleId>{5C22544A-7EE6-4342-B048-85BDC9FD1C3A}</a:tableStyleId>
              </a:tblPr>
              <a:tblGrid>
                <a:gridCol w="1452645"/>
                <a:gridCol w="1638259"/>
                <a:gridCol w="1184308"/>
              </a:tblGrid>
              <a:tr h="610621">
                <a:tc>
                  <a:txBody>
                    <a:bodyPr/>
                    <a:lstStyle/>
                    <a:p>
                      <a:pPr algn="ctr">
                        <a:lnSpc>
                          <a:spcPct val="150000"/>
                        </a:lnSpc>
                        <a:spcAft>
                          <a:spcPts val="0"/>
                        </a:spcAft>
                      </a:pPr>
                      <a:r>
                        <a:rPr lang="zh-CN" sz="2000" kern="0" dirty="0">
                          <a:effectLst/>
                        </a:rPr>
                        <a:t>进程</a:t>
                      </a:r>
                      <a:endParaRPr lang="zh-CN" sz="2000" kern="100" dirty="0">
                        <a:effectLst/>
                        <a:latin typeface="Times New Roman"/>
                        <a:ea typeface="宋体"/>
                      </a:endParaRPr>
                    </a:p>
                  </a:txBody>
                  <a:tcPr marL="68580" marR="68580" marT="0" marB="0"/>
                </a:tc>
                <a:tc>
                  <a:txBody>
                    <a:bodyPr/>
                    <a:lstStyle/>
                    <a:p>
                      <a:pPr algn="ctr">
                        <a:lnSpc>
                          <a:spcPct val="150000"/>
                        </a:lnSpc>
                        <a:spcAft>
                          <a:spcPts val="0"/>
                        </a:spcAft>
                      </a:pPr>
                      <a:r>
                        <a:rPr lang="zh-CN" sz="2000" kern="0" dirty="0">
                          <a:effectLst/>
                        </a:rPr>
                        <a:t>计算时间</a:t>
                      </a:r>
                      <a:endParaRPr lang="zh-CN" sz="2000" kern="100" dirty="0">
                        <a:effectLst/>
                        <a:latin typeface="Times New Roman"/>
                        <a:ea typeface="宋体"/>
                      </a:endParaRPr>
                    </a:p>
                  </a:txBody>
                  <a:tcPr marL="68580" marR="68580" marT="0" marB="0"/>
                </a:tc>
                <a:tc>
                  <a:txBody>
                    <a:bodyPr/>
                    <a:lstStyle/>
                    <a:p>
                      <a:pPr algn="ctr">
                        <a:lnSpc>
                          <a:spcPct val="150000"/>
                        </a:lnSpc>
                        <a:spcAft>
                          <a:spcPts val="0"/>
                        </a:spcAft>
                      </a:pPr>
                      <a:r>
                        <a:rPr lang="en-US" sz="2000" kern="0" dirty="0">
                          <a:effectLst/>
                        </a:rPr>
                        <a:t>I/O</a:t>
                      </a:r>
                      <a:r>
                        <a:rPr lang="zh-CN" sz="2000" kern="0" dirty="0">
                          <a:effectLst/>
                        </a:rPr>
                        <a:t>时间</a:t>
                      </a:r>
                      <a:endParaRPr lang="zh-CN" sz="2000" kern="100" dirty="0">
                        <a:effectLst/>
                        <a:latin typeface="Times New Roman"/>
                        <a:ea typeface="宋体"/>
                      </a:endParaRPr>
                    </a:p>
                  </a:txBody>
                  <a:tcPr marL="68580" marR="68580" marT="0" marB="0"/>
                </a:tc>
              </a:tr>
              <a:tr h="587126">
                <a:tc>
                  <a:txBody>
                    <a:bodyPr/>
                    <a:lstStyle/>
                    <a:p>
                      <a:pPr algn="ctr">
                        <a:lnSpc>
                          <a:spcPct val="150000"/>
                        </a:lnSpc>
                        <a:spcAft>
                          <a:spcPts val="0"/>
                        </a:spcAft>
                      </a:pPr>
                      <a:r>
                        <a:rPr lang="en-US" sz="2000" kern="0" dirty="0">
                          <a:effectLst/>
                        </a:rPr>
                        <a:t>P</a:t>
                      </a:r>
                      <a:r>
                        <a:rPr lang="en-US" sz="2400" kern="1200" baseline="-25000" dirty="0">
                          <a:solidFill>
                            <a:schemeClr val="tx1"/>
                          </a:solidFill>
                          <a:latin typeface="+mn-lt"/>
                          <a:ea typeface="+mn-ea"/>
                          <a:cs typeface="Times New Roman" pitchFamily="18" charset="0"/>
                        </a:rPr>
                        <a:t>1</a:t>
                      </a:r>
                      <a:endParaRPr lang="zh-CN" sz="2400" kern="1200" baseline="-25000" dirty="0">
                        <a:solidFill>
                          <a:schemeClr val="tx1"/>
                        </a:solidFill>
                        <a:latin typeface="+mn-lt"/>
                        <a:ea typeface="+mn-ea"/>
                        <a:cs typeface="Times New Roman" pitchFamily="18" charset="0"/>
                      </a:endParaRPr>
                    </a:p>
                  </a:txBody>
                  <a:tcPr marL="68580" marR="68580" marT="0" marB="0"/>
                </a:tc>
                <a:tc>
                  <a:txBody>
                    <a:bodyPr/>
                    <a:lstStyle/>
                    <a:p>
                      <a:pPr algn="ctr">
                        <a:lnSpc>
                          <a:spcPct val="150000"/>
                        </a:lnSpc>
                        <a:spcAft>
                          <a:spcPts val="0"/>
                        </a:spcAft>
                      </a:pPr>
                      <a:r>
                        <a:rPr lang="en-US" sz="2000" kern="0" dirty="0">
                          <a:effectLst/>
                        </a:rPr>
                        <a:t>90%</a:t>
                      </a:r>
                      <a:endParaRPr lang="zh-CN" sz="2000" kern="100" dirty="0">
                        <a:effectLst/>
                        <a:latin typeface="Times New Roman"/>
                        <a:ea typeface="宋体"/>
                      </a:endParaRPr>
                    </a:p>
                  </a:txBody>
                  <a:tcPr marL="68580" marR="68580" marT="0" marB="0"/>
                </a:tc>
                <a:tc>
                  <a:txBody>
                    <a:bodyPr/>
                    <a:lstStyle/>
                    <a:p>
                      <a:pPr algn="ctr">
                        <a:lnSpc>
                          <a:spcPct val="150000"/>
                        </a:lnSpc>
                        <a:spcAft>
                          <a:spcPts val="0"/>
                        </a:spcAft>
                      </a:pPr>
                      <a:r>
                        <a:rPr lang="en-US" sz="2000" kern="0" dirty="0">
                          <a:effectLst/>
                        </a:rPr>
                        <a:t>10%</a:t>
                      </a:r>
                      <a:endParaRPr lang="zh-CN" sz="2000" kern="100" dirty="0">
                        <a:effectLst/>
                        <a:latin typeface="Times New Roman"/>
                        <a:ea typeface="宋体"/>
                      </a:endParaRPr>
                    </a:p>
                  </a:txBody>
                  <a:tcPr marL="68580" marR="68580" marT="0" marB="0"/>
                </a:tc>
              </a:tr>
              <a:tr h="587126">
                <a:tc>
                  <a:txBody>
                    <a:bodyPr/>
                    <a:lstStyle/>
                    <a:p>
                      <a:pPr marL="0" algn="ctr" defTabSz="914400" rtl="0" eaLnBrk="1" latinLnBrk="0" hangingPunct="1">
                        <a:lnSpc>
                          <a:spcPct val="150000"/>
                        </a:lnSpc>
                        <a:spcAft>
                          <a:spcPts val="0"/>
                        </a:spcAft>
                      </a:pPr>
                      <a:r>
                        <a:rPr lang="en-US" sz="2000" kern="0" dirty="0">
                          <a:effectLst/>
                        </a:rPr>
                        <a:t>P</a:t>
                      </a:r>
                      <a:r>
                        <a:rPr lang="en-US" sz="2400" kern="1200" baseline="-25000" dirty="0">
                          <a:solidFill>
                            <a:schemeClr val="tx1"/>
                          </a:solidFill>
                          <a:latin typeface="+mn-lt"/>
                          <a:ea typeface="+mn-ea"/>
                          <a:cs typeface="Times New Roman" pitchFamily="18" charset="0"/>
                        </a:rPr>
                        <a:t>2</a:t>
                      </a:r>
                      <a:endParaRPr lang="zh-CN" sz="2400" kern="1200" baseline="-25000" dirty="0">
                        <a:solidFill>
                          <a:schemeClr val="tx1"/>
                        </a:solidFill>
                        <a:latin typeface="+mn-lt"/>
                        <a:ea typeface="+mn-ea"/>
                        <a:cs typeface="Times New Roman" pitchFamily="18" charset="0"/>
                      </a:endParaRPr>
                    </a:p>
                  </a:txBody>
                  <a:tcPr marL="68580" marR="68580" marT="0" marB="0"/>
                </a:tc>
                <a:tc>
                  <a:txBody>
                    <a:bodyPr/>
                    <a:lstStyle/>
                    <a:p>
                      <a:pPr algn="ctr">
                        <a:lnSpc>
                          <a:spcPct val="150000"/>
                        </a:lnSpc>
                        <a:spcAft>
                          <a:spcPts val="0"/>
                        </a:spcAft>
                      </a:pPr>
                      <a:r>
                        <a:rPr lang="en-US" sz="2000" kern="0">
                          <a:effectLst/>
                        </a:rPr>
                        <a:t>50%</a:t>
                      </a:r>
                      <a:endParaRPr lang="zh-CN" sz="2000" kern="100">
                        <a:effectLst/>
                        <a:latin typeface="Times New Roman"/>
                        <a:ea typeface="宋体"/>
                      </a:endParaRPr>
                    </a:p>
                  </a:txBody>
                  <a:tcPr marL="68580" marR="68580" marT="0" marB="0"/>
                </a:tc>
                <a:tc>
                  <a:txBody>
                    <a:bodyPr/>
                    <a:lstStyle/>
                    <a:p>
                      <a:pPr algn="ctr">
                        <a:lnSpc>
                          <a:spcPct val="150000"/>
                        </a:lnSpc>
                        <a:spcAft>
                          <a:spcPts val="0"/>
                        </a:spcAft>
                      </a:pPr>
                      <a:r>
                        <a:rPr lang="en-US" sz="2000" kern="0" dirty="0">
                          <a:effectLst/>
                        </a:rPr>
                        <a:t>50%</a:t>
                      </a:r>
                      <a:endParaRPr lang="zh-CN" sz="2000" kern="100" dirty="0">
                        <a:effectLst/>
                        <a:latin typeface="Times New Roman"/>
                        <a:ea typeface="宋体"/>
                      </a:endParaRPr>
                    </a:p>
                  </a:txBody>
                  <a:tcPr marL="68580" marR="68580" marT="0" marB="0"/>
                </a:tc>
              </a:tr>
              <a:tr h="587126">
                <a:tc>
                  <a:txBody>
                    <a:bodyPr/>
                    <a:lstStyle/>
                    <a:p>
                      <a:pPr marL="0" algn="ctr" defTabSz="914400" rtl="0" eaLnBrk="1" latinLnBrk="0" hangingPunct="1">
                        <a:lnSpc>
                          <a:spcPct val="150000"/>
                        </a:lnSpc>
                        <a:spcAft>
                          <a:spcPts val="0"/>
                        </a:spcAft>
                      </a:pPr>
                      <a:r>
                        <a:rPr lang="en-US" sz="2000" kern="0" dirty="0">
                          <a:effectLst/>
                        </a:rPr>
                        <a:t>P</a:t>
                      </a:r>
                      <a:r>
                        <a:rPr lang="en-US" sz="2400" kern="1200" baseline="-25000" dirty="0">
                          <a:solidFill>
                            <a:schemeClr val="tx1"/>
                          </a:solidFill>
                          <a:latin typeface="+mn-lt"/>
                          <a:ea typeface="+mn-ea"/>
                          <a:cs typeface="Times New Roman" pitchFamily="18" charset="0"/>
                        </a:rPr>
                        <a:t>3</a:t>
                      </a:r>
                      <a:endParaRPr lang="zh-CN" sz="2400" kern="1200" baseline="-25000" dirty="0">
                        <a:solidFill>
                          <a:schemeClr val="tx1"/>
                        </a:solidFill>
                        <a:latin typeface="+mn-lt"/>
                        <a:ea typeface="+mn-ea"/>
                        <a:cs typeface="Times New Roman" pitchFamily="18" charset="0"/>
                      </a:endParaRPr>
                    </a:p>
                  </a:txBody>
                  <a:tcPr marL="68580" marR="68580" marT="0" marB="0"/>
                </a:tc>
                <a:tc>
                  <a:txBody>
                    <a:bodyPr/>
                    <a:lstStyle/>
                    <a:p>
                      <a:pPr algn="ctr">
                        <a:lnSpc>
                          <a:spcPct val="150000"/>
                        </a:lnSpc>
                        <a:spcAft>
                          <a:spcPts val="0"/>
                        </a:spcAft>
                      </a:pPr>
                      <a:r>
                        <a:rPr lang="en-US" sz="2000" kern="0" dirty="0">
                          <a:effectLst/>
                        </a:rPr>
                        <a:t>15%</a:t>
                      </a:r>
                      <a:endParaRPr lang="zh-CN" sz="2000" kern="100" dirty="0">
                        <a:effectLst/>
                        <a:latin typeface="Times New Roman"/>
                        <a:ea typeface="宋体"/>
                      </a:endParaRPr>
                    </a:p>
                  </a:txBody>
                  <a:tcPr marL="68580" marR="68580" marT="0" marB="0"/>
                </a:tc>
                <a:tc>
                  <a:txBody>
                    <a:bodyPr/>
                    <a:lstStyle/>
                    <a:p>
                      <a:pPr algn="ctr">
                        <a:lnSpc>
                          <a:spcPct val="150000"/>
                        </a:lnSpc>
                        <a:spcAft>
                          <a:spcPts val="0"/>
                        </a:spcAft>
                      </a:pPr>
                      <a:r>
                        <a:rPr lang="en-US" sz="2000" kern="0" dirty="0">
                          <a:effectLst/>
                        </a:rPr>
                        <a:t>85%</a:t>
                      </a:r>
                      <a:endParaRPr lang="zh-CN" sz="2000" kern="100" dirty="0">
                        <a:effectLst/>
                        <a:latin typeface="Times New Roman"/>
                        <a:ea typeface="宋体"/>
                      </a:endParaRPr>
                    </a:p>
                  </a:txBody>
                  <a:tcPr marL="68580" marR="68580" marT="0" marB="0"/>
                </a:tc>
              </a:tr>
            </a:tbl>
          </a:graphicData>
        </a:graphic>
      </p:graphicFrame>
      <p:sp>
        <p:nvSpPr>
          <p:cNvPr id="8" name="文本占位符 5"/>
          <p:cNvSpPr>
            <a:spLocks noGrp="1"/>
          </p:cNvSpPr>
          <p:nvPr>
            <p:ph type="body" sz="quarter" idx="14"/>
          </p:nvPr>
        </p:nvSpPr>
        <p:spPr>
          <a:xfrm>
            <a:off x="211826" y="365126"/>
            <a:ext cx="607900" cy="356503"/>
          </a:xfrm>
        </p:spPr>
        <p:txBody>
          <a:bodyPr/>
          <a:lstStyle/>
          <a:p>
            <a:r>
              <a:rPr lang="en-US" altLang="zh-CN" dirty="0" smtClean="0"/>
              <a:t>02</a:t>
            </a:r>
            <a:endParaRPr lang="zh-CN" altLang="en-US" dirty="0"/>
          </a:p>
        </p:txBody>
      </p:sp>
    </p:spTree>
    <p:extLst>
      <p:ext uri="{BB962C8B-B14F-4D97-AF65-F5344CB8AC3E}">
        <p14:creationId xmlns:p14="http://schemas.microsoft.com/office/powerpoint/2010/main" val="2595110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优先级</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调度顺序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vs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吞吐量</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利用率</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7" name="内容占位符 2"/>
          <p:cNvSpPr>
            <a:spLocks noGrp="1"/>
          </p:cNvSpPr>
          <p:nvPr>
            <p:ph idx="1"/>
          </p:nvPr>
        </p:nvSpPr>
        <p:spPr>
          <a:xfrm>
            <a:off x="330201" y="996950"/>
            <a:ext cx="11518899" cy="5436402"/>
          </a:xfrm>
        </p:spPr>
        <p:txBody>
          <a:bodyPr>
            <a:no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宋体" pitchFamily="2" charset="-122"/>
              </a:rPr>
              <a:t>原答案</a:t>
            </a:r>
            <a:endParaRPr lang="zh-CN" altLang="en-US" sz="2400" dirty="0">
              <a:latin typeface="微软雅黑" panose="020B0503020204020204" pitchFamily="34" charset="-122"/>
              <a:ea typeface="微软雅黑" panose="020B0503020204020204" pitchFamily="34" charset="-122"/>
              <a:cs typeface="宋体" pitchFamily="2"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为了</a:t>
            </a:r>
            <a:r>
              <a:rPr lang="zh-CN" altLang="en-US" sz="2400" dirty="0">
                <a:latin typeface="微软雅黑" panose="020B0503020204020204" pitchFamily="34" charset="-122"/>
                <a:ea typeface="微软雅黑" panose="020B0503020204020204" pitchFamily="34" charset="-122"/>
                <a:cs typeface="Times New Roman" pitchFamily="18" charset="0"/>
              </a:rPr>
              <a:t>合理地设置进程优先级，应将进程的</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时间和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时间做综合</a:t>
            </a:r>
            <a:r>
              <a:rPr lang="zh-CN" altLang="en-US" sz="2400" dirty="0" smtClean="0">
                <a:latin typeface="微软雅黑" panose="020B0503020204020204" pitchFamily="34" charset="-122"/>
                <a:ea typeface="微软雅黑" panose="020B0503020204020204" pitchFamily="34" charset="-122"/>
                <a:cs typeface="Times New Roman" pitchFamily="18" charset="0"/>
              </a:rPr>
              <a:t>考虑</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对于</a:t>
            </a:r>
            <a:r>
              <a:rPr lang="zh-CN" altLang="en-US" sz="2400" dirty="0">
                <a:latin typeface="微软雅黑" panose="020B0503020204020204" pitchFamily="34" charset="-122"/>
                <a:ea typeface="微软雅黑" panose="020B0503020204020204" pitchFamily="34" charset="-122"/>
                <a:cs typeface="Times New Roman" pitchFamily="18" charset="0"/>
              </a:rPr>
              <a:t>优先级调度算法，一般来说，</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型作业的优先权是高于计算型作业的优先权，这是由于</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操作需要及时完成，它没有办法长时间保存所要输入</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输出的数据，所以考虑到系统资源利用率，要选择</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繁忙型作业有更高的优先级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未必</a:t>
            </a:r>
            <a:r>
              <a:rPr lang="zh-CN" altLang="en-US" sz="24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400" b="1" dirty="0">
                <a:solidFill>
                  <a:srgbClr val="FF0000"/>
                </a:solidFill>
                <a:latin typeface="微软雅黑" panose="020B0503020204020204" pitchFamily="34" charset="-122"/>
                <a:ea typeface="微软雅黑" panose="020B0503020204020204" pitchFamily="34" charset="-122"/>
                <a:cs typeface="Times New Roman" pitchFamily="18" charset="0"/>
              </a:rPr>
              <a:t>能否画出甘特图</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正确答案：</a:t>
            </a:r>
            <a:r>
              <a:rPr lang="zh-CN" altLang="en-US" sz="2400" b="1" dirty="0">
                <a:latin typeface="微软雅黑" panose="020B0503020204020204" pitchFamily="34" charset="-122"/>
                <a:ea typeface="微软雅黑" panose="020B0503020204020204" pitchFamily="34" charset="-122"/>
                <a:cs typeface="Times New Roman" pitchFamily="18" charset="0"/>
              </a:rPr>
              <a:t>从</a:t>
            </a:r>
            <a:r>
              <a:rPr lang="en-US" altLang="zh-CN" sz="2400" b="1" dirty="0">
                <a:latin typeface="微软雅黑" panose="020B0503020204020204" pitchFamily="34" charset="-122"/>
                <a:ea typeface="微软雅黑" panose="020B0503020204020204" pitchFamily="34" charset="-122"/>
                <a:cs typeface="Times New Roman" pitchFamily="18" charset="0"/>
              </a:rPr>
              <a:t>CPU</a:t>
            </a:r>
            <a:r>
              <a:rPr lang="zh-CN" altLang="en-US" sz="2400" b="1" dirty="0">
                <a:latin typeface="微软雅黑" panose="020B0503020204020204" pitchFamily="34" charset="-122"/>
                <a:ea typeface="微软雅黑" panose="020B0503020204020204" pitchFamily="34" charset="-122"/>
                <a:cs typeface="Times New Roman" pitchFamily="18" charset="0"/>
              </a:rPr>
              <a:t>竞争导致的进程等待角度</a:t>
            </a:r>
            <a:endParaRPr lang="zh-CN" altLang="en-US" sz="2400" dirty="0" smtClean="0">
              <a:latin typeface="微软雅黑" panose="020B0503020204020204" pitchFamily="34" charset="-122"/>
              <a:ea typeface="微软雅黑" panose="020B0503020204020204" pitchFamily="34" charset="-122"/>
              <a:cs typeface="宋体" pitchFamily="2"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个进程的</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操作可并行，但只能竞争使用</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。当</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个进程处于</a:t>
            </a:r>
            <a:r>
              <a:rPr lang="en-US" altLang="zh-CN" sz="2400" dirty="0">
                <a:latin typeface="微软雅黑" panose="020B0503020204020204" pitchFamily="34" charset="-122"/>
                <a:ea typeface="微软雅黑" panose="020B0503020204020204" pitchFamily="34" charset="-122"/>
                <a:cs typeface="Times New Roman" pitchFamily="18" charset="0"/>
              </a:rPr>
              <a:t>CPU burst</a:t>
            </a:r>
            <a:r>
              <a:rPr lang="zh-CN" altLang="en-US" sz="2400" dirty="0">
                <a:latin typeface="微软雅黑" panose="020B0503020204020204" pitchFamily="34" charset="-122"/>
                <a:ea typeface="微软雅黑" panose="020B0503020204020204" pitchFamily="34" charset="-122"/>
                <a:cs typeface="Times New Roman" pitchFamily="18" charset="0"/>
              </a:rPr>
              <a:t>占用</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时，其它进程只能等待</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或在</a:t>
            </a:r>
            <a:r>
              <a:rPr lang="en-US" altLang="zh-CN" sz="2400" dirty="0">
                <a:latin typeface="微软雅黑" panose="020B0503020204020204" pitchFamily="34" charset="-122"/>
                <a:ea typeface="微软雅黑" panose="020B0503020204020204" pitchFamily="34" charset="-122"/>
                <a:cs typeface="Times New Roman" pitchFamily="18" charset="0"/>
              </a:rPr>
              <a:t>I/O burst</a:t>
            </a:r>
            <a:r>
              <a:rPr lang="zh-CN" altLang="en-US" sz="2400" dirty="0">
                <a:latin typeface="微软雅黑" panose="020B0503020204020204" pitchFamily="34" charset="-122"/>
                <a:ea typeface="微软雅黑" panose="020B0503020204020204" pitchFamily="34" charset="-122"/>
                <a:cs typeface="Times New Roman" pitchFamily="18" charset="0"/>
              </a:rPr>
              <a:t>下进行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smtClean="0">
                <a:latin typeface="微软雅黑" panose="020B0503020204020204" pitchFamily="34" charset="-122"/>
                <a:ea typeface="微软雅黑" panose="020B0503020204020204" pitchFamily="34" charset="-122"/>
                <a:cs typeface="Times New Roman" pitchFamily="18" charset="0"/>
              </a:rPr>
              <a:t>操作</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为了减少由于</a:t>
            </a:r>
            <a:r>
              <a:rPr lang="en-US" altLang="zh-CN" sz="2400" dirty="0">
                <a:latin typeface="微软雅黑" panose="020B0503020204020204" pitchFamily="34" charset="-122"/>
                <a:ea typeface="微软雅黑" panose="020B0503020204020204" pitchFamily="34" charset="-122"/>
                <a:cs typeface="Times New Roman" pitchFamily="18" charset="0"/>
              </a:rPr>
              <a:t>CPU</a:t>
            </a:r>
            <a:r>
              <a:rPr lang="zh-CN" altLang="en-US" sz="2400" dirty="0">
                <a:latin typeface="微软雅黑" panose="020B0503020204020204" pitchFamily="34" charset="-122"/>
                <a:ea typeface="微软雅黑" panose="020B0503020204020204" pitchFamily="34" charset="-122"/>
                <a:cs typeface="Times New Roman" pitchFamily="18" charset="0"/>
              </a:rPr>
              <a:t>竞争导致的进程等待，根据</a:t>
            </a:r>
            <a:r>
              <a:rPr lang="en-US" altLang="zh-CN" sz="2400" dirty="0">
                <a:latin typeface="微软雅黑" panose="020B0503020204020204" pitchFamily="34" charset="-122"/>
                <a:ea typeface="微软雅黑" panose="020B0503020204020204" pitchFamily="34" charset="-122"/>
                <a:cs typeface="Times New Roman" pitchFamily="18" charset="0"/>
              </a:rPr>
              <a:t>SJF</a:t>
            </a:r>
            <a:r>
              <a:rPr lang="zh-CN" altLang="en-US" sz="2400" dirty="0">
                <a:latin typeface="微软雅黑" panose="020B0503020204020204" pitchFamily="34" charset="-122"/>
                <a:ea typeface="微软雅黑" panose="020B0503020204020204" pitchFamily="34" charset="-122"/>
                <a:cs typeface="Times New Roman" pitchFamily="18" charset="0"/>
              </a:rPr>
              <a:t>算法原理，应优先安排</a:t>
            </a:r>
            <a:r>
              <a:rPr lang="en-US" altLang="zh-CN" sz="2400" dirty="0">
                <a:latin typeface="微软雅黑" panose="020B0503020204020204" pitchFamily="34" charset="-122"/>
                <a:ea typeface="微软雅黑" panose="020B0503020204020204" pitchFamily="34" charset="-122"/>
                <a:cs typeface="Times New Roman" pitchFamily="18" charset="0"/>
              </a:rPr>
              <a:t>CPU burst</a:t>
            </a:r>
            <a:r>
              <a:rPr lang="zh-CN" altLang="en-US" sz="2400" dirty="0">
                <a:latin typeface="微软雅黑" panose="020B0503020204020204" pitchFamily="34" charset="-122"/>
                <a:ea typeface="微软雅黑" panose="020B0503020204020204" pitchFamily="34" charset="-122"/>
                <a:cs typeface="Times New Roman" pitchFamily="18" charset="0"/>
              </a:rPr>
              <a:t>短的进程，因此调度顺序</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优先级为</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8" name="文本占位符 5"/>
          <p:cNvSpPr>
            <a:spLocks noGrp="1"/>
          </p:cNvSpPr>
          <p:nvPr>
            <p:ph type="body" sz="quarter" idx="14"/>
          </p:nvPr>
        </p:nvSpPr>
        <p:spPr>
          <a:xfrm>
            <a:off x="211826" y="365126"/>
            <a:ext cx="607900" cy="356503"/>
          </a:xfrm>
        </p:spPr>
        <p:txBody>
          <a:bodyPr/>
          <a:lstStyle/>
          <a:p>
            <a:r>
              <a:rPr lang="en-US" altLang="zh-CN" dirty="0" smtClean="0"/>
              <a:t>02</a:t>
            </a:r>
            <a:endParaRPr lang="zh-CN" altLang="en-US" dirty="0"/>
          </a:p>
        </p:txBody>
      </p:sp>
    </p:spTree>
    <p:extLst>
      <p:ext uri="{BB962C8B-B14F-4D97-AF65-F5344CB8AC3E}">
        <p14:creationId xmlns:p14="http://schemas.microsoft.com/office/powerpoint/2010/main" val="473195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Example 3 HRRF</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调度</a:t>
            </a:r>
            <a:endParaRPr lang="zh-CN" altLang="en-US" sz="2400" dirty="0"/>
          </a:p>
        </p:txBody>
      </p:sp>
      <p:sp>
        <p:nvSpPr>
          <p:cNvPr id="4" name="日期占位符 3"/>
          <p:cNvSpPr>
            <a:spLocks noGrp="1"/>
          </p:cNvSpPr>
          <p:nvPr>
            <p:ph type="dt" sz="half" idx="10"/>
          </p:nvPr>
        </p:nvSpPr>
        <p:spPr>
          <a:xfrm>
            <a:off x="-111180" y="6540728"/>
            <a:ext cx="1083197" cy="307777"/>
          </a:xfrm>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a:xfrm>
            <a:off x="10762271" y="6561881"/>
            <a:ext cx="1318549" cy="307777"/>
          </a:xfrm>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03</a:t>
            </a:r>
            <a:endParaRPr lang="zh-CN" altLang="en-US" dirty="0"/>
          </a:p>
        </p:txBody>
      </p:sp>
      <p:sp>
        <p:nvSpPr>
          <p:cNvPr id="7" name="Text Box 5"/>
          <p:cNvSpPr txBox="1">
            <a:spLocks noChangeArrowheads="1"/>
          </p:cNvSpPr>
          <p:nvPr/>
        </p:nvSpPr>
        <p:spPr bwMode="auto">
          <a:xfrm>
            <a:off x="318202" y="1036070"/>
            <a:ext cx="57574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u="sng" dirty="0" smtClean="0">
                <a:latin typeface="微软雅黑" panose="020B0503020204020204" pitchFamily="34" charset="-122"/>
                <a:ea typeface="微软雅黑" panose="020B0503020204020204" pitchFamily="34" charset="-122"/>
              </a:rPr>
              <a:t>Process</a:t>
            </a:r>
            <a:r>
              <a:rPr lang="en-US" altLang="zh-CN" dirty="0" smtClean="0">
                <a:latin typeface="微软雅黑" panose="020B0503020204020204" pitchFamily="34" charset="-122"/>
                <a:ea typeface="微软雅黑" panose="020B0503020204020204" pitchFamily="34" charset="-122"/>
              </a:rPr>
              <a:t>    </a:t>
            </a:r>
            <a:r>
              <a:rPr lang="en-US" altLang="zh-CN" u="sng" dirty="0">
                <a:latin typeface="微软雅黑" panose="020B0503020204020204" pitchFamily="34" charset="-122"/>
                <a:ea typeface="微软雅黑" panose="020B0503020204020204" pitchFamily="34" charset="-122"/>
              </a:rPr>
              <a:t>Arrival Time</a:t>
            </a:r>
            <a:r>
              <a:rPr lang="en-US" altLang="zh-CN" dirty="0">
                <a:latin typeface="微软雅黑" panose="020B0503020204020204" pitchFamily="34" charset="-122"/>
                <a:ea typeface="微软雅黑" panose="020B0503020204020204" pitchFamily="34" charset="-122"/>
              </a:rPr>
              <a:t>	  </a:t>
            </a:r>
            <a:r>
              <a:rPr lang="en-US" altLang="zh-CN" u="sng" dirty="0">
                <a:latin typeface="微软雅黑" panose="020B0503020204020204" pitchFamily="34" charset="-122"/>
                <a:ea typeface="微软雅黑" panose="020B0503020204020204" pitchFamily="34" charset="-122"/>
              </a:rPr>
              <a:t>Burst Time</a:t>
            </a:r>
            <a:endParaRPr lang="en-US" altLang="zh-CN" dirty="0">
              <a:latin typeface="微软雅黑" panose="020B0503020204020204" pitchFamily="34" charset="-122"/>
              <a:ea typeface="微软雅黑" panose="020B0503020204020204" pitchFamily="34" charset="-122"/>
            </a:endParaRPr>
          </a:p>
          <a:p>
            <a:pPr algn="l" eaLnBrk="1" hangingPunct="1"/>
            <a:r>
              <a:rPr lang="en-US" altLang="zh-CN" dirty="0" smtClean="0">
                <a:latin typeface="微软雅黑" panose="020B0503020204020204" pitchFamily="34" charset="-122"/>
                <a:ea typeface="微软雅黑" panose="020B0503020204020204" pitchFamily="34" charset="-122"/>
              </a:rPr>
              <a:t>      P</a:t>
            </a:r>
            <a:r>
              <a:rPr lang="en-US" altLang="zh-CN" baseline="-25000" dirty="0" smtClean="0">
                <a:latin typeface="微软雅黑" panose="020B0503020204020204" pitchFamily="34" charset="-122"/>
                <a:ea typeface="微软雅黑" panose="020B0503020204020204" pitchFamily="34" charset="-122"/>
              </a:rPr>
              <a:t>1</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0.0</a:t>
            </a:r>
            <a:r>
              <a:rPr lang="en-US" altLang="zh-CN" dirty="0">
                <a:latin typeface="微软雅黑" panose="020B0503020204020204" pitchFamily="34" charset="-122"/>
                <a:ea typeface="微软雅黑" panose="020B0503020204020204" pitchFamily="34" charset="-122"/>
              </a:rPr>
              <a:t>	                 20</a:t>
            </a:r>
          </a:p>
          <a:p>
            <a:pPr algn="l" eaLnBrk="1" hangingPunct="1"/>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P</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5.0</a:t>
            </a:r>
            <a:r>
              <a:rPr lang="en-US" altLang="zh-CN" dirty="0">
                <a:latin typeface="微软雅黑" panose="020B0503020204020204" pitchFamily="34" charset="-122"/>
                <a:ea typeface="微软雅黑" panose="020B0503020204020204" pitchFamily="34" charset="-122"/>
              </a:rPr>
              <a:t>	                 15</a:t>
            </a:r>
          </a:p>
          <a:p>
            <a:pPr algn="l" eaLnBrk="1" hangingPunct="1"/>
            <a:r>
              <a:rPr lang="en-US" altLang="zh-CN" dirty="0" smtClean="0">
                <a:latin typeface="微软雅黑" panose="020B0503020204020204" pitchFamily="34" charset="-122"/>
                <a:ea typeface="微软雅黑" panose="020B0503020204020204" pitchFamily="34" charset="-122"/>
              </a:rPr>
              <a:t>      P</a:t>
            </a:r>
            <a:r>
              <a:rPr lang="en-US" altLang="zh-CN" baseline="-25000" dirty="0">
                <a:latin typeface="微软雅黑" panose="020B0503020204020204" pitchFamily="34" charset="-122"/>
                <a:ea typeface="微软雅黑" panose="020B0503020204020204" pitchFamily="34" charset="-122"/>
              </a:rPr>
              <a:t>3</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10.0</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5</a:t>
            </a:r>
            <a:endParaRPr lang="en-US" altLang="zh-CN" dirty="0">
              <a:latin typeface="微软雅黑" panose="020B0503020204020204" pitchFamily="34" charset="-122"/>
              <a:ea typeface="微软雅黑" panose="020B0503020204020204" pitchFamily="34" charset="-122"/>
            </a:endParaRPr>
          </a:p>
          <a:p>
            <a:pPr algn="l" eaLnBrk="1" hangingPunct="1"/>
            <a:r>
              <a:rPr lang="en-US" altLang="zh-CN" dirty="0" smtClean="0">
                <a:latin typeface="微软雅黑" panose="020B0503020204020204" pitchFamily="34" charset="-122"/>
                <a:ea typeface="微软雅黑" panose="020B0503020204020204" pitchFamily="34" charset="-122"/>
              </a:rPr>
              <a:t>      P</a:t>
            </a:r>
            <a:r>
              <a:rPr lang="en-US" altLang="zh-CN" baseline="-25000" dirty="0">
                <a:latin typeface="微软雅黑" panose="020B0503020204020204" pitchFamily="34" charset="-122"/>
                <a:ea typeface="微软雅黑" panose="020B0503020204020204" pitchFamily="34" charset="-122"/>
              </a:rPr>
              <a:t>4</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15.0</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10</a:t>
            </a:r>
            <a:endParaRPr lang="en-US" altLang="zh-CN" dirty="0">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flipH="1">
            <a:off x="950446" y="4402111"/>
            <a:ext cx="8816863" cy="771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 name="Text Box 5"/>
          <p:cNvSpPr txBox="1">
            <a:spLocks noChangeArrowheads="1"/>
          </p:cNvSpPr>
          <p:nvPr/>
        </p:nvSpPr>
        <p:spPr bwMode="auto">
          <a:xfrm flipH="1">
            <a:off x="1650062" y="4587818"/>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b="1" dirty="0">
                <a:latin typeface="Helvetica" pitchFamily="34" charset="0"/>
              </a:rPr>
              <a:t>P</a:t>
            </a:r>
            <a:r>
              <a:rPr kumimoji="0" lang="en-US" altLang="zh-CN" sz="2000" b="1" baseline="-25000" dirty="0">
                <a:latin typeface="Helvetica" pitchFamily="34" charset="0"/>
              </a:rPr>
              <a:t>1</a:t>
            </a:r>
            <a:endParaRPr kumimoji="0" lang="en-US" altLang="zh-CN" sz="2000" b="1" dirty="0">
              <a:latin typeface="Helvetica" pitchFamily="34" charset="0"/>
            </a:endParaRPr>
          </a:p>
        </p:txBody>
      </p:sp>
      <p:sp>
        <p:nvSpPr>
          <p:cNvPr id="10" name="Text Box 6"/>
          <p:cNvSpPr txBox="1">
            <a:spLocks noChangeArrowheads="1"/>
          </p:cNvSpPr>
          <p:nvPr/>
        </p:nvSpPr>
        <p:spPr bwMode="auto">
          <a:xfrm flipH="1">
            <a:off x="3910696" y="4564057"/>
            <a:ext cx="5560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b="1" dirty="0">
                <a:latin typeface="Helvetica" pitchFamily="34" charset="0"/>
              </a:rPr>
              <a:t>P</a:t>
            </a:r>
            <a:r>
              <a:rPr kumimoji="0" lang="en-US" altLang="zh-CN" sz="2000" b="1" baseline="-25000" dirty="0">
                <a:latin typeface="Helvetica" pitchFamily="34" charset="0"/>
              </a:rPr>
              <a:t>3</a:t>
            </a:r>
            <a:endParaRPr kumimoji="0" lang="en-US" altLang="zh-CN" sz="2000" b="1" dirty="0">
              <a:latin typeface="Helvetica" pitchFamily="34" charset="0"/>
            </a:endParaRPr>
          </a:p>
        </p:txBody>
      </p:sp>
      <p:sp>
        <p:nvSpPr>
          <p:cNvPr id="11" name="Line 9"/>
          <p:cNvSpPr>
            <a:spLocks noChangeShapeType="1"/>
          </p:cNvSpPr>
          <p:nvPr/>
        </p:nvSpPr>
        <p:spPr bwMode="auto">
          <a:xfrm flipH="1">
            <a:off x="950448" y="5098878"/>
            <a:ext cx="0" cy="2906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Line 11"/>
          <p:cNvSpPr>
            <a:spLocks noChangeShapeType="1"/>
          </p:cNvSpPr>
          <p:nvPr/>
        </p:nvSpPr>
        <p:spPr bwMode="auto">
          <a:xfrm>
            <a:off x="2223512" y="4901837"/>
            <a:ext cx="0" cy="3868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Text Box 13"/>
          <p:cNvSpPr txBox="1">
            <a:spLocks noChangeArrowheads="1"/>
          </p:cNvSpPr>
          <p:nvPr/>
        </p:nvSpPr>
        <p:spPr bwMode="auto">
          <a:xfrm flipH="1">
            <a:off x="3151723" y="5291132"/>
            <a:ext cx="576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a:latin typeface="Helvetica" pitchFamily="34" charset="0"/>
              </a:rPr>
              <a:t>20</a:t>
            </a:r>
          </a:p>
        </p:txBody>
      </p:sp>
      <p:sp>
        <p:nvSpPr>
          <p:cNvPr id="14" name="Text Box 14"/>
          <p:cNvSpPr txBox="1">
            <a:spLocks noChangeArrowheads="1"/>
          </p:cNvSpPr>
          <p:nvPr/>
        </p:nvSpPr>
        <p:spPr bwMode="auto">
          <a:xfrm flipH="1">
            <a:off x="2007612" y="5281506"/>
            <a:ext cx="576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a:latin typeface="Helvetica" pitchFamily="34" charset="0"/>
              </a:rPr>
              <a:t>10</a:t>
            </a:r>
          </a:p>
        </p:txBody>
      </p:sp>
      <p:sp>
        <p:nvSpPr>
          <p:cNvPr id="15" name="Text Box 15"/>
          <p:cNvSpPr txBox="1">
            <a:spLocks noChangeArrowheads="1"/>
          </p:cNvSpPr>
          <p:nvPr/>
        </p:nvSpPr>
        <p:spPr bwMode="auto">
          <a:xfrm flipH="1">
            <a:off x="7733148" y="5326267"/>
            <a:ext cx="576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a:latin typeface="Helvetica" pitchFamily="34" charset="0"/>
              </a:rPr>
              <a:t>40</a:t>
            </a:r>
          </a:p>
        </p:txBody>
      </p:sp>
      <p:sp>
        <p:nvSpPr>
          <p:cNvPr id="16" name="Text Box 16"/>
          <p:cNvSpPr txBox="1">
            <a:spLocks noChangeArrowheads="1"/>
          </p:cNvSpPr>
          <p:nvPr/>
        </p:nvSpPr>
        <p:spPr bwMode="auto">
          <a:xfrm flipH="1">
            <a:off x="799633" y="5226799"/>
            <a:ext cx="4096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zh-CN" altLang="en-US" sz="2000">
                <a:latin typeface="Helvetica" pitchFamily="34" charset="0"/>
              </a:rPr>
              <a:t>0</a:t>
            </a:r>
          </a:p>
        </p:txBody>
      </p:sp>
      <p:sp>
        <p:nvSpPr>
          <p:cNvPr id="17" name="Text Box 17"/>
          <p:cNvSpPr txBox="1">
            <a:spLocks noChangeArrowheads="1"/>
          </p:cNvSpPr>
          <p:nvPr/>
        </p:nvSpPr>
        <p:spPr bwMode="auto">
          <a:xfrm flipH="1">
            <a:off x="5895396" y="4547348"/>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b="1" dirty="0">
                <a:latin typeface="Helvetica" pitchFamily="34" charset="0"/>
              </a:rPr>
              <a:t>P</a:t>
            </a:r>
            <a:r>
              <a:rPr kumimoji="0" lang="en-US" altLang="zh-CN" sz="2000" b="1" baseline="-25000" dirty="0">
                <a:latin typeface="Helvetica" pitchFamily="34" charset="0"/>
              </a:rPr>
              <a:t>2</a:t>
            </a:r>
            <a:endParaRPr kumimoji="0" lang="en-US" altLang="zh-CN" sz="2000" b="1" dirty="0">
              <a:latin typeface="Helvetica" pitchFamily="34" charset="0"/>
            </a:endParaRPr>
          </a:p>
        </p:txBody>
      </p:sp>
      <p:sp>
        <p:nvSpPr>
          <p:cNvPr id="18" name="Line 18"/>
          <p:cNvSpPr>
            <a:spLocks noChangeShapeType="1"/>
          </p:cNvSpPr>
          <p:nvPr/>
        </p:nvSpPr>
        <p:spPr bwMode="auto">
          <a:xfrm flipH="1">
            <a:off x="7949048" y="4339996"/>
            <a:ext cx="0" cy="106645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Line 19"/>
          <p:cNvSpPr>
            <a:spLocks noChangeShapeType="1"/>
          </p:cNvSpPr>
          <p:nvPr/>
        </p:nvSpPr>
        <p:spPr bwMode="auto">
          <a:xfrm flipH="1">
            <a:off x="1587772" y="4901837"/>
            <a:ext cx="0" cy="2885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20"/>
          <p:cNvSpPr>
            <a:spLocks noChangeShapeType="1"/>
          </p:cNvSpPr>
          <p:nvPr/>
        </p:nvSpPr>
        <p:spPr bwMode="auto">
          <a:xfrm flipH="1">
            <a:off x="2794566" y="4901837"/>
            <a:ext cx="0" cy="2885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1" name="Text Box 22"/>
          <p:cNvSpPr txBox="1">
            <a:spLocks noChangeArrowheads="1"/>
          </p:cNvSpPr>
          <p:nvPr/>
        </p:nvSpPr>
        <p:spPr bwMode="auto">
          <a:xfrm flipH="1">
            <a:off x="4958773" y="5274423"/>
            <a:ext cx="576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25</a:t>
            </a:r>
          </a:p>
        </p:txBody>
      </p:sp>
      <p:sp>
        <p:nvSpPr>
          <p:cNvPr id="22" name="Line 31"/>
          <p:cNvSpPr>
            <a:spLocks noChangeShapeType="1"/>
          </p:cNvSpPr>
          <p:nvPr/>
        </p:nvSpPr>
        <p:spPr bwMode="auto">
          <a:xfrm flipH="1">
            <a:off x="3439061" y="4286538"/>
            <a:ext cx="0" cy="115621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3" name="Line 32"/>
          <p:cNvSpPr>
            <a:spLocks noChangeShapeType="1"/>
          </p:cNvSpPr>
          <p:nvPr/>
        </p:nvSpPr>
        <p:spPr bwMode="auto">
          <a:xfrm flipH="1">
            <a:off x="5247698" y="4266654"/>
            <a:ext cx="0" cy="115621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4" name="Text Box 34"/>
          <p:cNvSpPr txBox="1">
            <a:spLocks noChangeArrowheads="1"/>
          </p:cNvSpPr>
          <p:nvPr/>
        </p:nvSpPr>
        <p:spPr bwMode="auto">
          <a:xfrm flipH="1">
            <a:off x="8452284" y="4564267"/>
            <a:ext cx="553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b="1" dirty="0">
                <a:latin typeface="Helvetica" pitchFamily="34" charset="0"/>
              </a:rPr>
              <a:t>P</a:t>
            </a:r>
            <a:r>
              <a:rPr kumimoji="0" lang="en-US" altLang="zh-CN" sz="2000" b="1" baseline="-25000" dirty="0">
                <a:latin typeface="Helvetica" pitchFamily="34" charset="0"/>
              </a:rPr>
              <a:t>4</a:t>
            </a:r>
            <a:endParaRPr kumimoji="0" lang="en-US" altLang="zh-CN" sz="2000" b="1" dirty="0">
              <a:latin typeface="Helvetica" pitchFamily="34" charset="0"/>
            </a:endParaRPr>
          </a:p>
        </p:txBody>
      </p:sp>
      <p:sp>
        <p:nvSpPr>
          <p:cNvPr id="25" name="Text Box 36"/>
          <p:cNvSpPr txBox="1">
            <a:spLocks noChangeArrowheads="1"/>
          </p:cNvSpPr>
          <p:nvPr/>
        </p:nvSpPr>
        <p:spPr bwMode="auto">
          <a:xfrm flipH="1">
            <a:off x="9469430" y="5300386"/>
            <a:ext cx="576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50</a:t>
            </a:r>
          </a:p>
        </p:txBody>
      </p:sp>
      <p:sp>
        <p:nvSpPr>
          <p:cNvPr id="26" name="Text Box 37"/>
          <p:cNvSpPr txBox="1">
            <a:spLocks noChangeArrowheads="1"/>
          </p:cNvSpPr>
          <p:nvPr/>
        </p:nvSpPr>
        <p:spPr bwMode="auto">
          <a:xfrm>
            <a:off x="266234" y="5690515"/>
            <a:ext cx="2031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FF0000"/>
                </a:solidFill>
              </a:rPr>
              <a:t>P</a:t>
            </a:r>
            <a:r>
              <a:rPr lang="en-US" altLang="zh-CN" sz="2000" baseline="-25000" dirty="0">
                <a:solidFill>
                  <a:srgbClr val="FF0000"/>
                </a:solidFill>
              </a:rPr>
              <a:t>1</a:t>
            </a:r>
            <a:r>
              <a:rPr lang="en-US" altLang="zh-CN" sz="2000" dirty="0">
                <a:solidFill>
                  <a:srgbClr val="FF0000"/>
                </a:solidFill>
              </a:rPr>
              <a:t>:20,1+0/20</a:t>
            </a:r>
            <a:endParaRPr lang="zh-CN" altLang="en-US" sz="2000" dirty="0">
              <a:solidFill>
                <a:srgbClr val="FF0000"/>
              </a:solidFill>
            </a:endParaRPr>
          </a:p>
        </p:txBody>
      </p:sp>
      <p:sp>
        <p:nvSpPr>
          <p:cNvPr id="27" name="Text Box 39"/>
          <p:cNvSpPr txBox="1">
            <a:spLocks noChangeArrowheads="1"/>
          </p:cNvSpPr>
          <p:nvPr/>
        </p:nvSpPr>
        <p:spPr bwMode="auto">
          <a:xfrm>
            <a:off x="2223512" y="5785279"/>
            <a:ext cx="185409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en-US" altLang="zh-CN" sz="2000" dirty="0"/>
              <a:t>P</a:t>
            </a:r>
            <a:r>
              <a:rPr lang="en-US" altLang="zh-CN" sz="2000" baseline="-25000" dirty="0"/>
              <a:t>2</a:t>
            </a:r>
            <a:r>
              <a:rPr lang="en-US" altLang="zh-CN" sz="2000" dirty="0"/>
              <a:t>: 15,1+15/15</a:t>
            </a:r>
          </a:p>
          <a:p>
            <a:pPr algn="l" eaLnBrk="1" hangingPunct="1"/>
            <a:r>
              <a:rPr lang="en-US" altLang="zh-CN" sz="2000" dirty="0">
                <a:solidFill>
                  <a:srgbClr val="FF0000"/>
                </a:solidFill>
              </a:rPr>
              <a:t>P</a:t>
            </a:r>
            <a:r>
              <a:rPr lang="en-US" altLang="zh-CN" sz="2000" baseline="-25000" dirty="0">
                <a:solidFill>
                  <a:srgbClr val="FF0000"/>
                </a:solidFill>
              </a:rPr>
              <a:t>3</a:t>
            </a:r>
            <a:r>
              <a:rPr lang="en-US" altLang="zh-CN" sz="2000" dirty="0">
                <a:solidFill>
                  <a:srgbClr val="FF0000"/>
                </a:solidFill>
              </a:rPr>
              <a:t>: 5, 1+10/5 </a:t>
            </a:r>
          </a:p>
          <a:p>
            <a:pPr algn="l" eaLnBrk="1" hangingPunct="1"/>
            <a:r>
              <a:rPr lang="en-US" altLang="zh-CN" sz="2000" dirty="0"/>
              <a:t>P</a:t>
            </a:r>
            <a:r>
              <a:rPr lang="en-US" altLang="zh-CN" sz="2000" baseline="-25000" dirty="0"/>
              <a:t>4</a:t>
            </a:r>
            <a:r>
              <a:rPr lang="en-US" altLang="zh-CN" sz="2000" dirty="0"/>
              <a:t>: 10, 1+5/10</a:t>
            </a:r>
          </a:p>
        </p:txBody>
      </p:sp>
      <p:sp>
        <p:nvSpPr>
          <p:cNvPr id="28" name="Text Box 44"/>
          <p:cNvSpPr txBox="1">
            <a:spLocks noChangeArrowheads="1"/>
          </p:cNvSpPr>
          <p:nvPr/>
        </p:nvSpPr>
        <p:spPr bwMode="auto">
          <a:xfrm>
            <a:off x="4398386" y="5736682"/>
            <a:ext cx="19209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en-US" altLang="zh-CN" sz="2000" dirty="0">
                <a:solidFill>
                  <a:srgbClr val="FF0000"/>
                </a:solidFill>
              </a:rPr>
              <a:t>P</a:t>
            </a:r>
            <a:r>
              <a:rPr lang="en-US" altLang="zh-CN" sz="2000" baseline="-25000" dirty="0">
                <a:solidFill>
                  <a:srgbClr val="FF0000"/>
                </a:solidFill>
              </a:rPr>
              <a:t>2</a:t>
            </a:r>
            <a:r>
              <a:rPr lang="en-US" altLang="zh-CN" sz="2000" dirty="0">
                <a:solidFill>
                  <a:srgbClr val="FF0000"/>
                </a:solidFill>
              </a:rPr>
              <a:t>: 15,1+20/15</a:t>
            </a:r>
          </a:p>
          <a:p>
            <a:pPr algn="l" eaLnBrk="1" hangingPunct="1"/>
            <a:r>
              <a:rPr lang="en-US" altLang="zh-CN" sz="2000" dirty="0"/>
              <a:t>P</a:t>
            </a:r>
            <a:r>
              <a:rPr lang="en-US" altLang="zh-CN" sz="2000" baseline="-25000" dirty="0"/>
              <a:t>4</a:t>
            </a:r>
            <a:r>
              <a:rPr lang="en-US" altLang="zh-CN" sz="2000" dirty="0"/>
              <a:t>: 10, 1+10/10</a:t>
            </a:r>
          </a:p>
        </p:txBody>
      </p:sp>
      <p:sp>
        <p:nvSpPr>
          <p:cNvPr id="29" name="Text Box 45"/>
          <p:cNvSpPr txBox="1">
            <a:spLocks noChangeArrowheads="1"/>
          </p:cNvSpPr>
          <p:nvPr/>
        </p:nvSpPr>
        <p:spPr bwMode="auto">
          <a:xfrm>
            <a:off x="7733147" y="5686796"/>
            <a:ext cx="19209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en-US" altLang="zh-CN" sz="2000" dirty="0">
                <a:solidFill>
                  <a:srgbClr val="FF0000"/>
                </a:solidFill>
              </a:rPr>
              <a:t>P</a:t>
            </a:r>
            <a:r>
              <a:rPr lang="en-US" altLang="zh-CN" sz="2000" baseline="-25000" dirty="0">
                <a:solidFill>
                  <a:srgbClr val="FF0000"/>
                </a:solidFill>
              </a:rPr>
              <a:t>4</a:t>
            </a:r>
            <a:r>
              <a:rPr lang="en-US" altLang="zh-CN" sz="2000" dirty="0">
                <a:solidFill>
                  <a:srgbClr val="FF0000"/>
                </a:solidFill>
              </a:rPr>
              <a:t>: </a:t>
            </a:r>
            <a:r>
              <a:rPr lang="en-US" altLang="zh-CN" sz="2000" dirty="0"/>
              <a:t>10, 1+25/10</a:t>
            </a:r>
          </a:p>
        </p:txBody>
      </p:sp>
      <p:sp>
        <p:nvSpPr>
          <p:cNvPr id="30" name="Line 46"/>
          <p:cNvSpPr>
            <a:spLocks noChangeShapeType="1"/>
          </p:cNvSpPr>
          <p:nvPr/>
        </p:nvSpPr>
        <p:spPr bwMode="auto">
          <a:xfrm>
            <a:off x="950448" y="4098494"/>
            <a:ext cx="0" cy="48300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31" name="Text Box 48"/>
          <p:cNvSpPr txBox="1">
            <a:spLocks noChangeArrowheads="1"/>
          </p:cNvSpPr>
          <p:nvPr/>
        </p:nvSpPr>
        <p:spPr bwMode="auto">
          <a:xfrm flipH="1">
            <a:off x="815431" y="3698384"/>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P</a:t>
            </a:r>
            <a:r>
              <a:rPr kumimoji="0" lang="en-US" altLang="zh-CN" sz="2000" baseline="-25000" dirty="0">
                <a:latin typeface="Helvetica" pitchFamily="34" charset="0"/>
              </a:rPr>
              <a:t>1</a:t>
            </a:r>
            <a:endParaRPr kumimoji="0" lang="en-US" altLang="zh-CN" sz="2000" dirty="0">
              <a:latin typeface="Helvetica" pitchFamily="34" charset="0"/>
            </a:endParaRPr>
          </a:p>
        </p:txBody>
      </p:sp>
      <p:sp>
        <p:nvSpPr>
          <p:cNvPr id="32" name="Line 49"/>
          <p:cNvSpPr>
            <a:spLocks noChangeShapeType="1"/>
          </p:cNvSpPr>
          <p:nvPr/>
        </p:nvSpPr>
        <p:spPr bwMode="auto">
          <a:xfrm>
            <a:off x="1587772" y="4051358"/>
            <a:ext cx="0" cy="48300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33" name="Text Box 50"/>
          <p:cNvSpPr txBox="1">
            <a:spLocks noChangeArrowheads="1"/>
          </p:cNvSpPr>
          <p:nvPr/>
        </p:nvSpPr>
        <p:spPr bwMode="auto">
          <a:xfrm flipH="1">
            <a:off x="1310807" y="3698384"/>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P</a:t>
            </a:r>
            <a:r>
              <a:rPr kumimoji="0" lang="en-US" altLang="zh-CN" sz="2000" baseline="-25000" dirty="0">
                <a:latin typeface="Helvetica" pitchFamily="34" charset="0"/>
              </a:rPr>
              <a:t>2</a:t>
            </a:r>
            <a:endParaRPr kumimoji="0" lang="en-US" altLang="zh-CN" sz="2000" dirty="0">
              <a:latin typeface="Helvetica" pitchFamily="34" charset="0"/>
            </a:endParaRPr>
          </a:p>
        </p:txBody>
      </p:sp>
      <p:sp>
        <p:nvSpPr>
          <p:cNvPr id="34" name="Line 51"/>
          <p:cNvSpPr>
            <a:spLocks noChangeShapeType="1"/>
          </p:cNvSpPr>
          <p:nvPr/>
        </p:nvSpPr>
        <p:spPr bwMode="auto">
          <a:xfrm>
            <a:off x="2223512" y="4084939"/>
            <a:ext cx="0" cy="48300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35" name="Text Box 52"/>
          <p:cNvSpPr txBox="1">
            <a:spLocks noChangeArrowheads="1"/>
          </p:cNvSpPr>
          <p:nvPr/>
        </p:nvSpPr>
        <p:spPr bwMode="auto">
          <a:xfrm flipH="1">
            <a:off x="2021036" y="3698384"/>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P</a:t>
            </a:r>
            <a:r>
              <a:rPr kumimoji="0" lang="en-US" altLang="zh-CN" sz="2000" baseline="-25000" dirty="0">
                <a:latin typeface="Helvetica" pitchFamily="34" charset="0"/>
              </a:rPr>
              <a:t>3</a:t>
            </a:r>
            <a:endParaRPr kumimoji="0" lang="en-US" altLang="zh-CN" sz="2000" dirty="0">
              <a:latin typeface="Helvetica" pitchFamily="34" charset="0"/>
            </a:endParaRPr>
          </a:p>
        </p:txBody>
      </p:sp>
      <p:sp>
        <p:nvSpPr>
          <p:cNvPr id="36" name="Line 53"/>
          <p:cNvSpPr>
            <a:spLocks noChangeShapeType="1"/>
          </p:cNvSpPr>
          <p:nvPr/>
        </p:nvSpPr>
        <p:spPr bwMode="auto">
          <a:xfrm>
            <a:off x="2815436" y="4068621"/>
            <a:ext cx="0" cy="48300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37" name="Text Box 54"/>
          <p:cNvSpPr txBox="1">
            <a:spLocks noChangeArrowheads="1"/>
          </p:cNvSpPr>
          <p:nvPr/>
        </p:nvSpPr>
        <p:spPr bwMode="auto">
          <a:xfrm flipH="1">
            <a:off x="2584534" y="3703526"/>
            <a:ext cx="553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2000" dirty="0">
                <a:latin typeface="Helvetica" pitchFamily="34" charset="0"/>
              </a:rPr>
              <a:t>P</a:t>
            </a:r>
            <a:r>
              <a:rPr kumimoji="0" lang="en-US" altLang="zh-CN" sz="2000" baseline="-25000" dirty="0">
                <a:latin typeface="Helvetica" pitchFamily="34" charset="0"/>
              </a:rPr>
              <a:t>4</a:t>
            </a:r>
            <a:endParaRPr kumimoji="0" lang="en-US" altLang="zh-CN" sz="2000" dirty="0">
              <a:latin typeface="Helvetica" pitchFamily="34" charset="0"/>
            </a:endParaRPr>
          </a:p>
        </p:txBody>
      </p:sp>
      <p:sp>
        <p:nvSpPr>
          <p:cNvPr id="38" name="Rectangle 4"/>
          <p:cNvSpPr txBox="1">
            <a:spLocks noChangeArrowheads="1"/>
          </p:cNvSpPr>
          <p:nvPr/>
        </p:nvSpPr>
        <p:spPr>
          <a:xfrm>
            <a:off x="6112785" y="0"/>
            <a:ext cx="6079215" cy="4174632"/>
          </a:xfrm>
          <a:prstGeom prst="rect">
            <a:avLst/>
          </a:prstGeom>
          <a:solidFill>
            <a:schemeClr val="bg1">
              <a:lumMod val="95000"/>
            </a:schemeClr>
          </a:solidFill>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endParaRPr lang="en-US" altLang="zh-CN" sz="2400" dirty="0" smtClean="0">
              <a:latin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zh-CN" altLang="en-US" sz="2400" dirty="0" smtClean="0">
                <a:latin typeface="Times New Roman" pitchFamily="18" charset="0"/>
              </a:rPr>
              <a:t>开始时只有</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1</a:t>
            </a:r>
            <a:r>
              <a:rPr lang="en-US" altLang="zh-CN" sz="2400" dirty="0" smtClean="0">
                <a:latin typeface="Times New Roman" pitchFamily="18" charset="0"/>
              </a:rPr>
              <a:t>, P</a:t>
            </a:r>
            <a:r>
              <a:rPr kumimoji="1" lang="en-US" altLang="zh-CN" sz="2400" baseline="-25000" dirty="0">
                <a:latin typeface="微软雅黑" panose="020B0503020204020204" pitchFamily="34" charset="-122"/>
                <a:ea typeface="微软雅黑" panose="020B0503020204020204" pitchFamily="34" charset="-122"/>
              </a:rPr>
              <a:t>1</a:t>
            </a:r>
            <a:r>
              <a:rPr lang="zh-CN" altLang="en-US" sz="2400" dirty="0" smtClean="0">
                <a:latin typeface="Times New Roman" pitchFamily="18" charset="0"/>
              </a:rPr>
              <a:t>被选中，执行时间</a:t>
            </a:r>
            <a:r>
              <a:rPr lang="en-US" altLang="zh-CN" sz="2400" dirty="0" smtClean="0">
                <a:latin typeface="Times New Roman" pitchFamily="18" charset="0"/>
              </a:rPr>
              <a:t>20</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1</a:t>
            </a:r>
            <a:r>
              <a:rPr lang="zh-CN" altLang="en-US" sz="2400" dirty="0" smtClean="0">
                <a:latin typeface="Times New Roman" pitchFamily="18" charset="0"/>
              </a:rPr>
              <a:t>执行完后，</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2</a:t>
            </a:r>
            <a:r>
              <a:rPr lang="zh-CN" altLang="en-US" sz="2400" dirty="0" smtClean="0">
                <a:latin typeface="Times New Roman" pitchFamily="18" charset="0"/>
              </a:rPr>
              <a:t>、</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3</a:t>
            </a:r>
            <a:r>
              <a:rPr lang="zh-CN" altLang="en-US" sz="2400" dirty="0" smtClean="0">
                <a:latin typeface="Times New Roman" pitchFamily="18" charset="0"/>
              </a:rPr>
              <a:t>、</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4</a:t>
            </a:r>
            <a:r>
              <a:rPr lang="zh-CN" altLang="en-US" sz="2400" dirty="0" smtClean="0">
                <a:latin typeface="Times New Roman" pitchFamily="18" charset="0"/>
              </a:rPr>
              <a:t>的响应比分别为</a:t>
            </a:r>
          </a:p>
          <a:p>
            <a:pPr lvl="1">
              <a:buFont typeface="Wingdings" pitchFamily="2" charset="2"/>
              <a:buNone/>
            </a:pPr>
            <a:r>
              <a:rPr lang="en-US" altLang="zh-CN" sz="2400" dirty="0" smtClean="0">
                <a:latin typeface="Times New Roman" pitchFamily="18" charset="0"/>
              </a:rPr>
              <a:t>      1 + 15/15</a:t>
            </a:r>
            <a:r>
              <a:rPr lang="zh-CN" altLang="en-US" sz="2400" dirty="0" smtClean="0">
                <a:latin typeface="Times New Roman" pitchFamily="18" charset="0"/>
              </a:rPr>
              <a:t>、</a:t>
            </a:r>
            <a:r>
              <a:rPr lang="en-US" altLang="zh-CN" sz="2400" dirty="0" smtClean="0">
                <a:latin typeface="Times New Roman" pitchFamily="18" charset="0"/>
              </a:rPr>
              <a:t>1 + 10/5</a:t>
            </a:r>
            <a:r>
              <a:rPr lang="zh-CN" altLang="en-US" sz="2400" dirty="0" smtClean="0">
                <a:latin typeface="Times New Roman" pitchFamily="18" charset="0"/>
              </a:rPr>
              <a:t>、</a:t>
            </a:r>
            <a:r>
              <a:rPr lang="en-US" altLang="zh-CN" sz="2400" dirty="0" smtClean="0">
                <a:latin typeface="Times New Roman" pitchFamily="18" charset="0"/>
              </a:rPr>
              <a:t>1 + 5/10</a:t>
            </a:r>
          </a:p>
          <a:p>
            <a:pPr lvl="1">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3</a:t>
            </a:r>
            <a:r>
              <a:rPr lang="zh-CN" altLang="en-US" sz="2400" dirty="0" smtClean="0">
                <a:latin typeface="Times New Roman" pitchFamily="18" charset="0"/>
              </a:rPr>
              <a:t>被选中，执行时间</a:t>
            </a:r>
            <a:r>
              <a:rPr lang="en-US" altLang="zh-CN" sz="2400" dirty="0" smtClean="0">
                <a:latin typeface="Times New Roman" pitchFamily="18" charset="0"/>
              </a:rPr>
              <a:t>5</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3</a:t>
            </a:r>
            <a:r>
              <a:rPr lang="zh-CN" altLang="en-US" sz="2400" dirty="0" smtClean="0">
                <a:latin typeface="Times New Roman" pitchFamily="18" charset="0"/>
              </a:rPr>
              <a:t>执行完后，</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2</a:t>
            </a:r>
            <a:r>
              <a:rPr lang="zh-CN" altLang="en-US" sz="2400" dirty="0" smtClean="0">
                <a:latin typeface="Times New Roman" pitchFamily="18" charset="0"/>
              </a:rPr>
              <a:t>、</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4</a:t>
            </a:r>
            <a:r>
              <a:rPr lang="zh-CN" altLang="en-US" sz="2400" dirty="0" smtClean="0">
                <a:latin typeface="Times New Roman" pitchFamily="18" charset="0"/>
              </a:rPr>
              <a:t>的响应比分别为</a:t>
            </a:r>
          </a:p>
          <a:p>
            <a:pPr lvl="1">
              <a:buFont typeface="Wingdings" pitchFamily="2" charset="2"/>
              <a:buNone/>
            </a:pPr>
            <a:r>
              <a:rPr lang="en-US" altLang="zh-CN" sz="2400" dirty="0" smtClean="0">
                <a:latin typeface="Times New Roman" pitchFamily="18" charset="0"/>
              </a:rPr>
              <a:t>      1 + 20/15</a:t>
            </a:r>
            <a:r>
              <a:rPr lang="zh-CN" altLang="en-US" sz="2400" dirty="0" smtClean="0">
                <a:latin typeface="Times New Roman" pitchFamily="18" charset="0"/>
              </a:rPr>
              <a:t>、</a:t>
            </a:r>
            <a:r>
              <a:rPr lang="en-US" altLang="zh-CN" sz="2400" dirty="0" smtClean="0">
                <a:latin typeface="Times New Roman" pitchFamily="18" charset="0"/>
              </a:rPr>
              <a:t>1 + 10/10</a:t>
            </a:r>
          </a:p>
          <a:p>
            <a:pPr lvl="1">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2</a:t>
            </a:r>
            <a:r>
              <a:rPr lang="zh-CN" altLang="en-US" sz="2400" dirty="0" smtClean="0">
                <a:latin typeface="Times New Roman" pitchFamily="18" charset="0"/>
              </a:rPr>
              <a:t>被选中，执行时间</a:t>
            </a:r>
            <a:r>
              <a:rPr lang="en-US" altLang="zh-CN" sz="2400" dirty="0" smtClean="0">
                <a:latin typeface="Times New Roman" pitchFamily="18" charset="0"/>
              </a:rPr>
              <a:t>15</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2</a:t>
            </a:r>
            <a:r>
              <a:rPr lang="zh-CN" altLang="en-US" sz="2400" dirty="0" smtClean="0">
                <a:latin typeface="Times New Roman" pitchFamily="18" charset="0"/>
              </a:rPr>
              <a:t>执行完后，</a:t>
            </a:r>
            <a:r>
              <a:rPr lang="en-US" altLang="zh-CN" sz="2400" dirty="0" smtClean="0">
                <a:latin typeface="Times New Roman" pitchFamily="18" charset="0"/>
              </a:rPr>
              <a:t>P</a:t>
            </a:r>
            <a:r>
              <a:rPr kumimoji="1" lang="en-US" altLang="zh-CN" sz="2400" baseline="-25000" dirty="0">
                <a:latin typeface="微软雅黑" panose="020B0503020204020204" pitchFamily="34" charset="-122"/>
                <a:ea typeface="微软雅黑" panose="020B0503020204020204" pitchFamily="34" charset="-122"/>
              </a:rPr>
              <a:t>4</a:t>
            </a:r>
            <a:r>
              <a:rPr lang="zh-CN" altLang="en-US" sz="2400" dirty="0" smtClean="0">
                <a:latin typeface="Times New Roman" pitchFamily="18" charset="0"/>
              </a:rPr>
              <a:t>执行，执行时间</a:t>
            </a:r>
            <a:r>
              <a:rPr lang="en-US" altLang="zh-CN" sz="2400" dirty="0" smtClean="0">
                <a:latin typeface="Times New Roman" pitchFamily="18" charset="0"/>
              </a:rPr>
              <a:t>10</a:t>
            </a:r>
          </a:p>
        </p:txBody>
      </p:sp>
    </p:spTree>
    <p:extLst>
      <p:ext uri="{BB962C8B-B14F-4D97-AF65-F5344CB8AC3E}">
        <p14:creationId xmlns:p14="http://schemas.microsoft.com/office/powerpoint/2010/main" val="350884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4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Scheduling in Real-time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S</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ystems</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r>
              <a:rPr lang="en-US" altLang="zh-CN" dirty="0" smtClean="0"/>
              <a:t>04</a:t>
            </a:r>
            <a:endParaRPr lang="zh-CN" altLang="en-US" dirty="0"/>
          </a:p>
        </p:txBody>
      </p:sp>
      <p:sp>
        <p:nvSpPr>
          <p:cNvPr id="7" name="Rectangle 3"/>
          <p:cNvSpPr>
            <a:spLocks noGrp="1" noChangeArrowheads="1"/>
          </p:cNvSpPr>
          <p:nvPr>
            <p:ph idx="1"/>
          </p:nvPr>
        </p:nvSpPr>
        <p:spPr>
          <a:xfrm>
            <a:off x="319544" y="1113503"/>
            <a:ext cx="11567656" cy="1860703"/>
          </a:xfrm>
        </p:spPr>
        <p:txBody>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The task or process </a:t>
            </a:r>
            <a:r>
              <a:rPr lang="en-US" altLang="zh-CN" sz="2400" dirty="0" smtClean="0">
                <a:solidFill>
                  <a:srgbClr val="FF0000"/>
                </a:solidFill>
                <a:latin typeface="微软雅黑" panose="020B0503020204020204" pitchFamily="34" charset="-122"/>
                <a:ea typeface="微软雅黑" panose="020B0503020204020204" pitchFamily="34" charset="-122"/>
              </a:rPr>
              <a:t>deadline</a:t>
            </a:r>
            <a:r>
              <a:rPr lang="en-US" altLang="zh-CN" sz="2400" dirty="0" smtClean="0">
                <a:latin typeface="微软雅黑" panose="020B0503020204020204" pitchFamily="34" charset="-122"/>
                <a:ea typeface="微软雅黑" panose="020B0503020204020204" pitchFamily="34" charset="-122"/>
              </a:rPr>
              <a:t> in real time systems </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the time limit before which the task/process should  be selected by scheduler, run on CPU and complete processing, in order to reacts to and handles the external event in time</a:t>
            </a:r>
            <a:endParaRPr lang="en-US" altLang="zh-CN" sz="2400" b="1" i="1" dirty="0" smtClean="0">
              <a:solidFill>
                <a:schemeClr val="folHlink"/>
              </a:solidFill>
              <a:latin typeface="微软雅黑" panose="020B0503020204020204" pitchFamily="34" charset="-122"/>
              <a:ea typeface="微软雅黑" panose="020B0503020204020204" pitchFamily="34" charset="-122"/>
            </a:endParaRPr>
          </a:p>
          <a:p>
            <a:pPr lvl="1" eaLnBrk="1" hangingPunct="1"/>
            <a:endParaRPr lang="en-US" altLang="zh-CN" sz="2400" dirty="0" smtClean="0">
              <a:latin typeface="Times New Roman" pitchFamily="18" charset="0"/>
            </a:endParaRPr>
          </a:p>
        </p:txBody>
      </p:sp>
      <p:sp>
        <p:nvSpPr>
          <p:cNvPr id="8" name="Rectangle 4"/>
          <p:cNvSpPr>
            <a:spLocks noChangeArrowheads="1"/>
          </p:cNvSpPr>
          <p:nvPr/>
        </p:nvSpPr>
        <p:spPr bwMode="auto">
          <a:xfrm>
            <a:off x="319544" y="3351430"/>
            <a:ext cx="11567655"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folHlink"/>
              </a:buClr>
              <a:buSzPct val="60000"/>
              <a:buFont typeface="Wingdings" pitchFamily="2" charset="2"/>
              <a:buNone/>
              <a:tabLst>
                <a:tab pos="1603375" algn="ctr"/>
                <a:tab pos="3254375" algn="ctr"/>
                <a:tab pos="5143500" algn="ctr"/>
              </a:tabLst>
            </a:pPr>
            <a:r>
              <a:rPr lang="en-US" altLang="zh-CN" u="sng" dirty="0"/>
              <a:t> </a:t>
            </a:r>
            <a:r>
              <a:rPr lang="en-US" altLang="zh-CN" sz="2400" u="sng" dirty="0">
                <a:latin typeface="微软雅黑" panose="020B0503020204020204" pitchFamily="34" charset="-122"/>
                <a:ea typeface="微软雅黑" panose="020B0503020204020204" pitchFamily="34" charset="-122"/>
              </a:rPr>
              <a:t>Events</a:t>
            </a:r>
            <a:r>
              <a:rPr lang="en-US" altLang="zh-CN" sz="2400" dirty="0">
                <a:latin typeface="微软雅黑" panose="020B0503020204020204" pitchFamily="34" charset="-122"/>
                <a:ea typeface="微软雅黑" panose="020B0503020204020204" pitchFamily="34" charset="-122"/>
              </a:rPr>
              <a:t> 	 </a:t>
            </a:r>
            <a:r>
              <a:rPr lang="en-US" altLang="zh-CN" sz="2400" u="sng" dirty="0">
                <a:latin typeface="微软雅黑" panose="020B0503020204020204" pitchFamily="34" charset="-122"/>
                <a:ea typeface="微软雅黑" panose="020B0503020204020204" pitchFamily="34" charset="-122"/>
                <a:sym typeface="Wingdings" pitchFamily="2" charset="2"/>
              </a:rPr>
              <a:t>Critical</a:t>
            </a:r>
            <a:r>
              <a:rPr lang="en-US" altLang="zh-CN" sz="2400" u="sng" dirty="0">
                <a:latin typeface="微软雅黑" panose="020B0503020204020204" pitchFamily="34" charset="-122"/>
                <a:ea typeface="微软雅黑" panose="020B0503020204020204" pitchFamily="34" charset="-122"/>
              </a:rPr>
              <a:t> </a:t>
            </a:r>
            <a:r>
              <a:rPr lang="en-US" altLang="zh-CN" sz="2400" u="sng" dirty="0" smtClean="0">
                <a:latin typeface="微软雅黑" panose="020B0503020204020204" pitchFamily="34" charset="-122"/>
                <a:ea typeface="微软雅黑" panose="020B0503020204020204" pitchFamily="34" charset="-122"/>
              </a:rPr>
              <a:t>process</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u="sng" dirty="0">
                <a:latin typeface="微软雅黑" panose="020B0503020204020204" pitchFamily="34" charset="-122"/>
                <a:ea typeface="微软雅黑" panose="020B0503020204020204" pitchFamily="34" charset="-122"/>
              </a:rPr>
              <a:t>Arrival Time</a:t>
            </a:r>
            <a:r>
              <a:rPr lang="en-US" altLang="zh-CN" sz="2400" dirty="0">
                <a:latin typeface="微软雅黑" panose="020B0503020204020204" pitchFamily="34" charset="-122"/>
                <a:ea typeface="微软雅黑" panose="020B0503020204020204" pitchFamily="34" charset="-122"/>
              </a:rPr>
              <a:t>  </a:t>
            </a:r>
            <a:r>
              <a:rPr lang="en-US" altLang="zh-CN" sz="2400" u="sng" dirty="0">
                <a:latin typeface="微软雅黑" panose="020B0503020204020204" pitchFamily="34" charset="-122"/>
                <a:ea typeface="微软雅黑" panose="020B0503020204020204" pitchFamily="34" charset="-122"/>
              </a:rPr>
              <a:t>	burst time</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u="sng" dirty="0" smtClean="0">
                <a:solidFill>
                  <a:schemeClr val="folHlink"/>
                </a:solidFill>
                <a:latin typeface="微软雅黑" panose="020B0503020204020204" pitchFamily="34" charset="-122"/>
                <a:ea typeface="微软雅黑" panose="020B0503020204020204" pitchFamily="34" charset="-122"/>
              </a:rPr>
              <a:t>deadline</a:t>
            </a:r>
            <a:r>
              <a:rPr lang="en-US" altLang="zh-CN" sz="2400" u="sng" dirty="0" smtClean="0">
                <a:latin typeface="微软雅黑" panose="020B0503020204020204" pitchFamily="34" charset="-122"/>
                <a:ea typeface="微软雅黑" panose="020B0503020204020204" pitchFamily="34" charset="-122"/>
              </a:rPr>
              <a:t>   priority number</a:t>
            </a:r>
            <a:endParaRPr lang="en-US" altLang="zh-CN" sz="2400" dirty="0">
              <a:latin typeface="微软雅黑" panose="020B0503020204020204" pitchFamily="34" charset="-122"/>
              <a:ea typeface="微软雅黑" panose="020B0503020204020204" pitchFamily="34" charset="-122"/>
            </a:endParaRPr>
          </a:p>
          <a:p>
            <a:pPr marL="342900" indent="-342900" algn="l">
              <a:spcBef>
                <a:spcPct val="20000"/>
              </a:spcBef>
              <a:buClr>
                <a:schemeClr val="folHlink"/>
              </a:buClr>
              <a:buSzPct val="60000"/>
              <a:buFont typeface="Wingdings" pitchFamily="2" charset="2"/>
              <a:buNone/>
              <a:tabLst>
                <a:tab pos="1603375" algn="ctr"/>
                <a:tab pos="3254375" algn="ctr"/>
                <a:tab pos="5143500" algn="ctr"/>
              </a:tabLst>
            </a:pPr>
            <a:r>
              <a:rPr lang="en-US" altLang="zh-CN" sz="2400" dirty="0">
                <a:latin typeface="微软雅黑" panose="020B0503020204020204" pitchFamily="34" charset="-122"/>
                <a:ea typeface="微软雅黑" panose="020B0503020204020204" pitchFamily="34" charset="-122"/>
              </a:rPr>
              <a:t>	1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0.0	               </a:t>
            </a:r>
            <a:r>
              <a:rPr lang="en-US" altLang="zh-CN" sz="2400" dirty="0" smtClean="0">
                <a:latin typeface="微软雅黑" panose="020B0503020204020204" pitchFamily="34" charset="-122"/>
                <a:ea typeface="微软雅黑" panose="020B0503020204020204" pitchFamily="34" charset="-122"/>
              </a:rPr>
              <a:t> 4.0                    7.00              3</a:t>
            </a:r>
            <a:endParaRPr lang="en-US" altLang="zh-CN" sz="2400" dirty="0">
              <a:latin typeface="微软雅黑" panose="020B0503020204020204" pitchFamily="34" charset="-122"/>
              <a:ea typeface="微软雅黑" panose="020B0503020204020204" pitchFamily="34" charset="-122"/>
            </a:endParaRPr>
          </a:p>
          <a:p>
            <a:pPr marL="342900" indent="-342900" algn="l">
              <a:spcBef>
                <a:spcPct val="20000"/>
              </a:spcBef>
              <a:buClr>
                <a:schemeClr val="folHlink"/>
              </a:buClr>
              <a:buSzPct val="60000"/>
              <a:buFont typeface="Wingdings" pitchFamily="2" charset="2"/>
              <a:buNone/>
              <a:tabLst>
                <a:tab pos="1603375" algn="ctr"/>
                <a:tab pos="3254375" algn="ctr"/>
                <a:tab pos="5143500" algn="ctr"/>
              </a:tabLst>
            </a:pPr>
            <a:r>
              <a:rPr lang="en-US" altLang="zh-CN" sz="2400" dirty="0">
                <a:latin typeface="微软雅黑" panose="020B0503020204020204" pitchFamily="34" charset="-122"/>
                <a:ea typeface="微软雅黑" panose="020B0503020204020204" pitchFamily="34" charset="-122"/>
              </a:rPr>
              <a:t>	2	 P</a:t>
            </a:r>
            <a:r>
              <a:rPr lang="en-US" altLang="zh-CN" sz="2400" baseline="-25000" dirty="0">
                <a:latin typeface="微软雅黑" panose="020B0503020204020204" pitchFamily="34" charset="-122"/>
                <a:ea typeface="微软雅黑" panose="020B0503020204020204" pitchFamily="34" charset="-122"/>
              </a:rPr>
              <a:t>2	                       </a:t>
            </a:r>
            <a:r>
              <a:rPr lang="en-US" altLang="zh-CN" sz="2400" dirty="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2.0                    5.50               </a:t>
            </a:r>
            <a:r>
              <a:rPr lang="en-US" altLang="zh-CN" sz="2400" dirty="0">
                <a:latin typeface="微软雅黑" panose="020B0503020204020204" pitchFamily="34" charset="-122"/>
                <a:ea typeface="微软雅黑" panose="020B0503020204020204" pitchFamily="34" charset="-122"/>
              </a:rPr>
              <a:t>1</a:t>
            </a:r>
          </a:p>
          <a:p>
            <a:pPr marL="342900" indent="-342900" algn="l">
              <a:spcBef>
                <a:spcPct val="20000"/>
              </a:spcBef>
              <a:buClr>
                <a:schemeClr val="folHlink"/>
              </a:buClr>
              <a:buSzPct val="60000"/>
              <a:buFont typeface="Wingdings" pitchFamily="2" charset="2"/>
              <a:buNone/>
              <a:tabLst>
                <a:tab pos="1603375" algn="ctr"/>
                <a:tab pos="3254375" algn="ctr"/>
                <a:tab pos="5143500" algn="ctr"/>
              </a:tabLst>
            </a:pPr>
            <a:r>
              <a:rPr lang="en-US" altLang="zh-CN" sz="2400" dirty="0">
                <a:latin typeface="微软雅黑" panose="020B0503020204020204" pitchFamily="34" charset="-122"/>
                <a:ea typeface="微软雅黑" panose="020B0503020204020204" pitchFamily="34" charset="-122"/>
              </a:rPr>
              <a:t>	3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4.0	               </a:t>
            </a:r>
            <a:r>
              <a:rPr lang="en-US" altLang="zh-CN" sz="2400" dirty="0" smtClean="0">
                <a:latin typeface="微软雅黑" panose="020B0503020204020204" pitchFamily="34" charset="-122"/>
                <a:ea typeface="微软雅黑" panose="020B0503020204020204" pitchFamily="34" charset="-122"/>
              </a:rPr>
              <a:t> 2.0                    12.01             4</a:t>
            </a:r>
            <a:endParaRPr lang="en-US" altLang="zh-CN" sz="2400" dirty="0">
              <a:latin typeface="微软雅黑" panose="020B0503020204020204" pitchFamily="34" charset="-122"/>
              <a:ea typeface="微软雅黑" panose="020B0503020204020204" pitchFamily="34" charset="-122"/>
            </a:endParaRPr>
          </a:p>
          <a:p>
            <a:pPr marL="342900" indent="-342900" algn="l">
              <a:spcBef>
                <a:spcPct val="20000"/>
              </a:spcBef>
              <a:buClr>
                <a:schemeClr val="folHlink"/>
              </a:buClr>
              <a:buSzPct val="60000"/>
              <a:buFont typeface="Wingdings" pitchFamily="2" charset="2"/>
              <a:buNone/>
              <a:tabLst>
                <a:tab pos="1603375" algn="ctr"/>
                <a:tab pos="3254375" algn="ctr"/>
                <a:tab pos="5143500" algn="ctr"/>
              </a:tabLst>
            </a:pPr>
            <a:r>
              <a:rPr lang="en-US" altLang="zh-CN" sz="2400" dirty="0">
                <a:latin typeface="微软雅黑" panose="020B0503020204020204" pitchFamily="34" charset="-122"/>
                <a:ea typeface="微软雅黑" panose="020B0503020204020204" pitchFamily="34" charset="-122"/>
              </a:rPr>
              <a:t>	4	 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6.0</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4.0                    11.00             2</a:t>
            </a:r>
            <a:endParaRPr lang="en-US" altLang="zh-CN" sz="2400" dirty="0">
              <a:latin typeface="微软雅黑" panose="020B0503020204020204" pitchFamily="34" charset="-122"/>
              <a:ea typeface="微软雅黑" panose="020B0503020204020204" pitchFamily="34" charset="-122"/>
            </a:endParaRPr>
          </a:p>
          <a:p>
            <a:pPr marL="342900" indent="-342900" algn="l">
              <a:spcBef>
                <a:spcPct val="20000"/>
              </a:spcBef>
              <a:buClr>
                <a:schemeClr val="folHlink"/>
              </a:buClr>
              <a:buSzPct val="60000"/>
              <a:buFont typeface="Wingdings" pitchFamily="2" charset="2"/>
              <a:buChar char="n"/>
              <a:tabLst>
                <a:tab pos="1603375" algn="ctr"/>
                <a:tab pos="3254375" algn="ctr"/>
                <a:tab pos="5143500" algn="ctr"/>
              </a:tabLst>
            </a:pPr>
            <a:endParaRPr lang="en-US" altLang="zh-CN" sz="2400" i="1" baseline="-25000" dirty="0">
              <a:latin typeface="微软雅黑" panose="020B0503020204020204" pitchFamily="34" charset="-122"/>
              <a:ea typeface="微软雅黑" panose="020B0503020204020204" pitchFamily="34" charset="-122"/>
            </a:endParaRPr>
          </a:p>
        </p:txBody>
      </p:sp>
      <p:sp>
        <p:nvSpPr>
          <p:cNvPr id="10" name="TextBox 9"/>
          <p:cNvSpPr txBox="1"/>
          <p:nvPr/>
        </p:nvSpPr>
        <p:spPr>
          <a:xfrm>
            <a:off x="319544" y="5874853"/>
            <a:ext cx="6514412"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Note: a small priority number means higher priority</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204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4</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2020-10-8</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a:spLocks noGrp="1" noChangeArrowheads="1"/>
          </p:cNvSpPr>
          <p:nvPr>
            <p:ph idx="1"/>
          </p:nvPr>
        </p:nvSpPr>
        <p:spPr>
          <a:xfrm>
            <a:off x="319544" y="1113503"/>
            <a:ext cx="5551867" cy="5761860"/>
          </a:xfrm>
        </p:spPr>
        <p:txBody>
          <a:bodyPr>
            <a:normAutofit/>
          </a:body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Suppose that </a:t>
            </a:r>
            <a:r>
              <a:rPr lang="en-US" altLang="zh-CN" sz="2400" u="sng" dirty="0" smtClean="0">
                <a:solidFill>
                  <a:schemeClr val="folHlink"/>
                </a:solidFill>
                <a:latin typeface="微软雅黑" panose="020B0503020204020204" pitchFamily="34" charset="-122"/>
                <a:ea typeface="微软雅黑" panose="020B0503020204020204" pitchFamily="34" charset="-122"/>
              </a:rPr>
              <a:t>FCFS scheduling</a:t>
            </a:r>
            <a:r>
              <a:rPr lang="en-US" altLang="zh-CN" sz="2400" u="sng"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is employed, </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Gantt charts illustrating the execution of these processes</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turnaround time and waiting time of each process</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average turnaround time and the waiting time</a:t>
            </a:r>
            <a:endParaRPr lang="en-US" altLang="zh-CN" sz="2400" dirty="0" smtClean="0">
              <a:latin typeface="Times New Roman" pitchFamily="18" charset="0"/>
            </a:endParaRPr>
          </a:p>
          <a:p>
            <a:pPr marL="800100" lvl="1" indent="-342900">
              <a:lnSpc>
                <a:spcPct val="100000"/>
              </a:lnSpc>
              <a:buClr>
                <a:srgbClr val="FF0000"/>
              </a:buClr>
              <a:buFont typeface="微软雅黑" panose="020B0503020204020204" pitchFamily="34" charset="-122"/>
              <a:buChar char="—"/>
              <a:defRPr/>
            </a:pPr>
            <a:r>
              <a:rPr lang="en-US" altLang="zh-CN" sz="2400" dirty="0" smtClean="0">
                <a:latin typeface="微软雅黑" panose="020B0503020204020204" pitchFamily="34" charset="-122"/>
                <a:ea typeface="微软雅黑" panose="020B0503020204020204" pitchFamily="34" charset="-122"/>
              </a:rPr>
              <a:t> which event will </a:t>
            </a:r>
            <a:r>
              <a:rPr lang="en-US" altLang="zh-CN" sz="2400" dirty="0" smtClean="0">
                <a:solidFill>
                  <a:srgbClr val="FF0000"/>
                </a:solidFill>
                <a:latin typeface="微软雅黑" panose="020B0503020204020204" pitchFamily="34" charset="-122"/>
                <a:ea typeface="微软雅黑" panose="020B0503020204020204" pitchFamily="34" charset="-122"/>
              </a:rPr>
              <a:t>be treated with in time </a:t>
            </a:r>
            <a:r>
              <a:rPr lang="en-US" altLang="zh-CN" sz="2400" dirty="0" smtClean="0">
                <a:latin typeface="微软雅黑" panose="020B0503020204020204" pitchFamily="34" charset="-122"/>
                <a:ea typeface="微软雅黑" panose="020B0503020204020204" pitchFamily="34" charset="-122"/>
              </a:rPr>
              <a:t>(i.e. which </a:t>
            </a:r>
            <a:r>
              <a:rPr lang="en-US" altLang="zh-CN" sz="2400" dirty="0">
                <a:latin typeface="微软雅黑" panose="020B0503020204020204" pitchFamily="34" charset="-122"/>
                <a:ea typeface="微软雅黑" panose="020B0503020204020204" pitchFamily="34" charset="-122"/>
              </a:rPr>
              <a:t>event will not finish after its deadline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and which not ?</a:t>
            </a:r>
          </a:p>
        </p:txBody>
      </p:sp>
      <p:sp>
        <p:nvSpPr>
          <p:cNvPr id="8" name="Rectangle 2"/>
          <p:cNvSpPr txBox="1">
            <a:spLocks noChangeArrowheads="1"/>
          </p:cNvSpPr>
          <p:nvPr/>
        </p:nvSpPr>
        <p:spPr>
          <a:xfrm>
            <a:off x="6079958" y="1113503"/>
            <a:ext cx="5730240" cy="5258421"/>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buSzPct val="100000"/>
              <a:buFont typeface="Wingdings" panose="05000000000000000000" pitchFamily="2" charset="2"/>
              <a:buChar char="l"/>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 Suppose that </a:t>
            </a:r>
            <a:r>
              <a:rPr lang="en-US" altLang="zh-CN" sz="2400" u="sng" dirty="0" smtClean="0">
                <a:solidFill>
                  <a:schemeClr val="folHlink"/>
                </a:solidFill>
                <a:latin typeface="微软雅黑" panose="020B0503020204020204" pitchFamily="34" charset="-122"/>
                <a:ea typeface="微软雅黑" panose="020B0503020204020204" pitchFamily="34" charset="-122"/>
              </a:rPr>
              <a:t>priority-based preemptive scheduling</a:t>
            </a:r>
            <a:r>
              <a:rPr lang="en-US" altLang="zh-CN" sz="2400" u="sng"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is employed</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Gantt charts illustrating the execution of these processes</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turnaround time and waiting time of each process</a:t>
            </a:r>
          </a:p>
          <a:p>
            <a:pPr marL="800100" lvl="1" indent="-342900">
              <a:lnSpc>
                <a:spcPct val="100000"/>
              </a:lnSpc>
              <a:spcBef>
                <a:spcPts val="600"/>
              </a:spcBef>
              <a:buClr>
                <a:srgbClr val="FF0000"/>
              </a:buClr>
              <a:buSzPct val="80000"/>
              <a:buFont typeface="Wingdings" panose="05000000000000000000" pitchFamily="2" charset="2"/>
              <a:buChar char="n"/>
              <a:tabLst>
                <a:tab pos="3032125" algn="ctr"/>
                <a:tab pos="4635500" algn="ctr"/>
              </a:tabLst>
            </a:pPr>
            <a:r>
              <a:rPr lang="en-US" altLang="zh-CN" sz="2400" dirty="0" smtClean="0">
                <a:latin typeface="微软雅黑" panose="020B0503020204020204" pitchFamily="34" charset="-122"/>
                <a:ea typeface="微软雅黑" panose="020B0503020204020204" pitchFamily="34" charset="-122"/>
              </a:rPr>
              <a:t>give the average turnaround time and the waiting time</a:t>
            </a:r>
          </a:p>
          <a:p>
            <a:pPr marL="800100" lvl="1" indent="-342900">
              <a:lnSpc>
                <a:spcPct val="100000"/>
              </a:lnSpc>
              <a:buClr>
                <a:srgbClr val="FF0000"/>
              </a:buClr>
              <a:buFont typeface="微软雅黑" panose="020B0503020204020204" pitchFamily="34" charset="-122"/>
              <a:buChar char="—"/>
              <a:defRPr/>
            </a:pPr>
            <a:endParaRPr lang="en-US" altLang="zh-CN" sz="2400" dirty="0">
              <a:solidFill>
                <a:srgbClr val="002060"/>
              </a:solidFill>
              <a:latin typeface="微软雅黑" panose="020B0503020204020204" pitchFamily="34" charset="-122"/>
              <a:ea typeface="微软雅黑" panose="020B0503020204020204" pitchFamily="34" charset="-122"/>
            </a:endParaRPr>
          </a:p>
          <a:p>
            <a:pPr marL="800100" lvl="1" indent="-342900">
              <a:lnSpc>
                <a:spcPct val="100000"/>
              </a:lnSpc>
              <a:buClr>
                <a:srgbClr val="FF0000"/>
              </a:buClr>
              <a:buFont typeface="微软雅黑" panose="020B0503020204020204" pitchFamily="34" charset="-122"/>
              <a:buChar char="—"/>
              <a:defRP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which event will </a:t>
            </a:r>
            <a:r>
              <a:rPr lang="en-US" altLang="zh-CN" sz="2400" dirty="0" smtClean="0">
                <a:solidFill>
                  <a:srgbClr val="FF0000"/>
                </a:solidFill>
                <a:latin typeface="微软雅黑" panose="020B0503020204020204" pitchFamily="34" charset="-122"/>
                <a:ea typeface="微软雅黑" panose="020B0503020204020204" pitchFamily="34" charset="-122"/>
              </a:rPr>
              <a:t>be treated with in time</a:t>
            </a:r>
            <a:r>
              <a:rPr lang="en-US" altLang="zh-CN" sz="2400" dirty="0" smtClean="0">
                <a:latin typeface="微软雅黑" panose="020B0503020204020204" pitchFamily="34" charset="-122"/>
                <a:ea typeface="微软雅黑" panose="020B0503020204020204" pitchFamily="34" charset="-122"/>
              </a:rPr>
              <a:t>? and which not ?</a:t>
            </a:r>
          </a:p>
        </p:txBody>
      </p:sp>
    </p:spTree>
    <p:extLst>
      <p:ext uri="{BB962C8B-B14F-4D97-AF65-F5344CB8AC3E}">
        <p14:creationId xmlns:p14="http://schemas.microsoft.com/office/powerpoint/2010/main" val="947557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2521</TotalTime>
  <Words>2999</Words>
  <Application>Microsoft Office PowerPoint</Application>
  <PresentationFormat>自定义</PresentationFormat>
  <Paragraphs>515</Paragraphs>
  <Slides>30</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30</vt:i4>
      </vt:variant>
    </vt:vector>
  </HeadingPairs>
  <TitlesOfParts>
    <vt:vector size="34" baseType="lpstr">
      <vt:lpstr>Office 主题​​</vt:lpstr>
      <vt:lpstr>演示文稿</vt:lpstr>
      <vt:lpstr>Document</vt:lpstr>
      <vt:lpstr>Microsoft Word 97 - 2003 Document</vt:lpstr>
      <vt:lpstr>PowerPoint 演示文稿</vt:lpstr>
      <vt:lpstr>Examples and Exercises </vt:lpstr>
      <vt:lpstr>Example 1  并发进程吞吐量</vt:lpstr>
      <vt:lpstr>Example 1</vt:lpstr>
      <vt:lpstr>Example 2  优先级/调度顺序 vs 吞吐量/利用率</vt:lpstr>
      <vt:lpstr>优先级/调度顺序 vs 吞吐量/利用率</vt:lpstr>
      <vt:lpstr>                    Example 3 HRRF调度</vt:lpstr>
      <vt:lpstr>Example 4 Scheduling in Real-time Systems</vt:lpstr>
      <vt:lpstr>Example 4</vt:lpstr>
      <vt:lpstr>PowerPoint 演示文稿</vt:lpstr>
      <vt:lpstr>Example 5 Job scheduling + process scheduling</vt:lpstr>
      <vt:lpstr>Example 5</vt:lpstr>
      <vt:lpstr>Example 5</vt:lpstr>
      <vt:lpstr>PowerPoint 演示文稿</vt:lpstr>
      <vt:lpstr>Example 6 作业调度+进程调度+对外设竞争+对主存竞争</vt:lpstr>
      <vt:lpstr>Example 6</vt:lpstr>
      <vt:lpstr>PowerPoint 演示文稿</vt:lpstr>
      <vt:lpstr>Example 7 时间片长度 vs CPU利用率</vt:lpstr>
      <vt:lpstr>PowerPoint 演示文稿</vt:lpstr>
      <vt:lpstr>PowerPoint 演示文稿</vt:lpstr>
      <vt:lpstr>PowerPoint 演示文稿</vt:lpstr>
      <vt:lpstr>Example 8. （反例）response time分析</vt:lpstr>
      <vt:lpstr>Example 8</vt:lpstr>
      <vt:lpstr>PowerPoint 演示文稿</vt:lpstr>
      <vt:lpstr>反例答案分析</vt:lpstr>
      <vt:lpstr>分析</vt:lpstr>
      <vt:lpstr>分析</vt:lpstr>
      <vt:lpstr>作业 1  2 CPU、3进程调度</vt:lpstr>
      <vt:lpstr>作业 2 两级队列反馈调度 </vt:lpstr>
      <vt:lpstr>作业 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254</cp:revision>
  <dcterms:created xsi:type="dcterms:W3CDTF">2020-08-02T02:26:56Z</dcterms:created>
  <dcterms:modified xsi:type="dcterms:W3CDTF">2020-10-08T02:53:09Z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